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256" r:id="rId3"/>
    <p:sldId id="289" r:id="rId4"/>
    <p:sldId id="267" r:id="rId5"/>
    <p:sldId id="300" r:id="rId6"/>
    <p:sldId id="257" r:id="rId7"/>
    <p:sldId id="264" r:id="rId8"/>
    <p:sldId id="278" r:id="rId9"/>
    <p:sldId id="290" r:id="rId10"/>
    <p:sldId id="265" r:id="rId11"/>
    <p:sldId id="266" r:id="rId12"/>
    <p:sldId id="291" r:id="rId13"/>
    <p:sldId id="283" r:id="rId14"/>
    <p:sldId id="279" r:id="rId15"/>
    <p:sldId id="271" r:id="rId16"/>
    <p:sldId id="314" r:id="rId17"/>
    <p:sldId id="315" r:id="rId18"/>
    <p:sldId id="316" r:id="rId19"/>
    <p:sldId id="269" r:id="rId20"/>
    <p:sldId id="268" r:id="rId21"/>
    <p:sldId id="301" r:id="rId22"/>
    <p:sldId id="302" r:id="rId23"/>
    <p:sldId id="303" r:id="rId24"/>
    <p:sldId id="304" r:id="rId25"/>
    <p:sldId id="284" r:id="rId26"/>
    <p:sldId id="292" r:id="rId27"/>
    <p:sldId id="293" r:id="rId28"/>
    <p:sldId id="270" r:id="rId29"/>
    <p:sldId id="259" r:id="rId30"/>
    <p:sldId id="260" r:id="rId31"/>
    <p:sldId id="332" r:id="rId32"/>
    <p:sldId id="261" r:id="rId33"/>
    <p:sldId id="281" r:id="rId34"/>
    <p:sldId id="280" r:id="rId35"/>
    <p:sldId id="328" r:id="rId36"/>
    <p:sldId id="329" r:id="rId37"/>
    <p:sldId id="333" r:id="rId38"/>
    <p:sldId id="272" r:id="rId39"/>
    <p:sldId id="262" r:id="rId40"/>
    <p:sldId id="330" r:id="rId41"/>
    <p:sldId id="331" r:id="rId42"/>
    <p:sldId id="285" r:id="rId43"/>
    <p:sldId id="286" r:id="rId44"/>
    <p:sldId id="288" r:id="rId45"/>
    <p:sldId id="273" r:id="rId46"/>
    <p:sldId id="263" r:id="rId47"/>
    <p:sldId id="274" r:id="rId48"/>
    <p:sldId id="275" r:id="rId49"/>
    <p:sldId id="276" r:id="rId50"/>
    <p:sldId id="277" r:id="rId51"/>
    <p:sldId id="294" r:id="rId52"/>
    <p:sldId id="296" r:id="rId53"/>
    <p:sldId id="306" r:id="rId54"/>
    <p:sldId id="307" r:id="rId55"/>
    <p:sldId id="308" r:id="rId56"/>
    <p:sldId id="309" r:id="rId57"/>
    <p:sldId id="299" r:id="rId58"/>
    <p:sldId id="327" r:id="rId59"/>
    <p:sldId id="305" r:id="rId60"/>
    <p:sldId id="310" r:id="rId61"/>
    <p:sldId id="311" r:id="rId62"/>
    <p:sldId id="312" r:id="rId63"/>
    <p:sldId id="313" r:id="rId64"/>
    <p:sldId id="317" r:id="rId65"/>
    <p:sldId id="318" r:id="rId66"/>
    <p:sldId id="319" r:id="rId67"/>
    <p:sldId id="320" r:id="rId68"/>
    <p:sldId id="321" r:id="rId69"/>
    <p:sldId id="322" r:id="rId70"/>
    <p:sldId id="323" r:id="rId71"/>
    <p:sldId id="324" r:id="rId72"/>
    <p:sldId id="325" r:id="rId73"/>
    <p:sldId id="326" r:id="rId7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AB5F63A-D12D-48DE-89E0-8DBB367C5D11}" type="datetimeFigureOut">
              <a:rPr lang="it-IT" smtClean="0"/>
              <a:t>28/10/2017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C73612-EDC1-4458-A008-19D990A2D92E}" type="slidenum">
              <a:rPr lang="it-IT" smtClean="0"/>
              <a:t>‹N›</a:t>
            </a:fld>
            <a:endParaRPr lang="it-IT"/>
          </a:p>
        </p:txBody>
      </p:sp>
    </p:spTree>
    <p:extLst>
      <p:ext uri="{BB962C8B-B14F-4D97-AF65-F5344CB8AC3E}">
        <p14:creationId xmlns:p14="http://schemas.microsoft.com/office/powerpoint/2010/main" val="1448811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AB5F63A-D12D-48DE-89E0-8DBB367C5D11}" type="datetimeFigureOut">
              <a:rPr lang="it-IT" smtClean="0"/>
              <a:t>28/10/2017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C73612-EDC1-4458-A008-19D990A2D92E}" type="slidenum">
              <a:rPr lang="it-IT" smtClean="0"/>
              <a:t>‹N›</a:t>
            </a:fld>
            <a:endParaRPr lang="it-IT"/>
          </a:p>
        </p:txBody>
      </p:sp>
    </p:spTree>
    <p:extLst>
      <p:ext uri="{BB962C8B-B14F-4D97-AF65-F5344CB8AC3E}">
        <p14:creationId xmlns:p14="http://schemas.microsoft.com/office/powerpoint/2010/main" val="3156748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AB5F63A-D12D-48DE-89E0-8DBB367C5D11}" type="datetimeFigureOut">
              <a:rPr lang="it-IT" smtClean="0"/>
              <a:t>28/10/2017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C73612-EDC1-4458-A008-19D990A2D92E}" type="slidenum">
              <a:rPr lang="it-IT" smtClean="0"/>
              <a:t>‹N›</a:t>
            </a:fld>
            <a:endParaRPr lang="it-IT"/>
          </a:p>
        </p:txBody>
      </p:sp>
    </p:spTree>
    <p:extLst>
      <p:ext uri="{BB962C8B-B14F-4D97-AF65-F5344CB8AC3E}">
        <p14:creationId xmlns:p14="http://schemas.microsoft.com/office/powerpoint/2010/main" val="3373079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AB5F63A-D12D-48DE-89E0-8DBB367C5D11}" type="datetimeFigureOut">
              <a:rPr lang="it-IT" smtClean="0"/>
              <a:t>28/10/2017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C73612-EDC1-4458-A008-19D990A2D92E}" type="slidenum">
              <a:rPr lang="it-IT" smtClean="0"/>
              <a:t>‹N›</a:t>
            </a:fld>
            <a:endParaRPr lang="it-IT"/>
          </a:p>
        </p:txBody>
      </p:sp>
    </p:spTree>
    <p:extLst>
      <p:ext uri="{BB962C8B-B14F-4D97-AF65-F5344CB8AC3E}">
        <p14:creationId xmlns:p14="http://schemas.microsoft.com/office/powerpoint/2010/main" val="253083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AB5F63A-D12D-48DE-89E0-8DBB367C5D11}" type="datetimeFigureOut">
              <a:rPr lang="it-IT" smtClean="0"/>
              <a:t>28/10/2017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C73612-EDC1-4458-A008-19D990A2D92E}" type="slidenum">
              <a:rPr lang="it-IT" smtClean="0"/>
              <a:t>‹N›</a:t>
            </a:fld>
            <a:endParaRPr lang="it-IT"/>
          </a:p>
        </p:txBody>
      </p:sp>
    </p:spTree>
    <p:extLst>
      <p:ext uri="{BB962C8B-B14F-4D97-AF65-F5344CB8AC3E}">
        <p14:creationId xmlns:p14="http://schemas.microsoft.com/office/powerpoint/2010/main" val="282090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AB5F63A-D12D-48DE-89E0-8DBB367C5D11}" type="datetimeFigureOut">
              <a:rPr lang="it-IT" smtClean="0"/>
              <a:t>28/10/2017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C73612-EDC1-4458-A008-19D990A2D92E}" type="slidenum">
              <a:rPr lang="it-IT" smtClean="0"/>
              <a:t>‹N›</a:t>
            </a:fld>
            <a:endParaRPr lang="it-IT"/>
          </a:p>
        </p:txBody>
      </p:sp>
    </p:spTree>
    <p:extLst>
      <p:ext uri="{BB962C8B-B14F-4D97-AF65-F5344CB8AC3E}">
        <p14:creationId xmlns:p14="http://schemas.microsoft.com/office/powerpoint/2010/main" val="265810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AB5F63A-D12D-48DE-89E0-8DBB367C5D11}" type="datetimeFigureOut">
              <a:rPr lang="it-IT" smtClean="0"/>
              <a:t>28/10/2017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EC73612-EDC1-4458-A008-19D990A2D92E}" type="slidenum">
              <a:rPr lang="it-IT" smtClean="0"/>
              <a:t>‹N›</a:t>
            </a:fld>
            <a:endParaRPr lang="it-IT"/>
          </a:p>
        </p:txBody>
      </p:sp>
    </p:spTree>
    <p:extLst>
      <p:ext uri="{BB962C8B-B14F-4D97-AF65-F5344CB8AC3E}">
        <p14:creationId xmlns:p14="http://schemas.microsoft.com/office/powerpoint/2010/main" val="3019836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AB5F63A-D12D-48DE-89E0-8DBB367C5D11}" type="datetimeFigureOut">
              <a:rPr lang="it-IT" smtClean="0"/>
              <a:t>28/10/2017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EC73612-EDC1-4458-A008-19D990A2D92E}" type="slidenum">
              <a:rPr lang="it-IT" smtClean="0"/>
              <a:t>‹N›</a:t>
            </a:fld>
            <a:endParaRPr lang="it-IT"/>
          </a:p>
        </p:txBody>
      </p:sp>
    </p:spTree>
    <p:extLst>
      <p:ext uri="{BB962C8B-B14F-4D97-AF65-F5344CB8AC3E}">
        <p14:creationId xmlns:p14="http://schemas.microsoft.com/office/powerpoint/2010/main" val="1785492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B5F63A-D12D-48DE-89E0-8DBB367C5D11}" type="datetimeFigureOut">
              <a:rPr lang="it-IT" smtClean="0"/>
              <a:t>28/10/2017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EC73612-EDC1-4458-A008-19D990A2D92E}" type="slidenum">
              <a:rPr lang="it-IT" smtClean="0"/>
              <a:t>‹N›</a:t>
            </a:fld>
            <a:endParaRPr lang="it-IT"/>
          </a:p>
        </p:txBody>
      </p:sp>
    </p:spTree>
    <p:extLst>
      <p:ext uri="{BB962C8B-B14F-4D97-AF65-F5344CB8AC3E}">
        <p14:creationId xmlns:p14="http://schemas.microsoft.com/office/powerpoint/2010/main" val="1563909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AB5F63A-D12D-48DE-89E0-8DBB367C5D11}" type="datetimeFigureOut">
              <a:rPr lang="it-IT" smtClean="0"/>
              <a:t>28/10/2017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C73612-EDC1-4458-A008-19D990A2D92E}" type="slidenum">
              <a:rPr lang="it-IT" smtClean="0"/>
              <a:t>‹N›</a:t>
            </a:fld>
            <a:endParaRPr lang="it-IT"/>
          </a:p>
        </p:txBody>
      </p:sp>
    </p:spTree>
    <p:extLst>
      <p:ext uri="{BB962C8B-B14F-4D97-AF65-F5344CB8AC3E}">
        <p14:creationId xmlns:p14="http://schemas.microsoft.com/office/powerpoint/2010/main" val="2896948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AB5F63A-D12D-48DE-89E0-8DBB367C5D11}" type="datetimeFigureOut">
              <a:rPr lang="it-IT" smtClean="0"/>
              <a:t>28/10/2017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C73612-EDC1-4458-A008-19D990A2D92E}" type="slidenum">
              <a:rPr lang="it-IT" smtClean="0"/>
              <a:t>‹N›</a:t>
            </a:fld>
            <a:endParaRPr lang="it-IT"/>
          </a:p>
        </p:txBody>
      </p:sp>
    </p:spTree>
    <p:extLst>
      <p:ext uri="{BB962C8B-B14F-4D97-AF65-F5344CB8AC3E}">
        <p14:creationId xmlns:p14="http://schemas.microsoft.com/office/powerpoint/2010/main" val="2240108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5F63A-D12D-48DE-89E0-8DBB367C5D11}" type="datetimeFigureOut">
              <a:rPr lang="it-IT" smtClean="0"/>
              <a:t>28/10/2017</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73612-EDC1-4458-A008-19D990A2D92E}" type="slidenum">
              <a:rPr lang="it-IT" smtClean="0"/>
              <a:t>‹N›</a:t>
            </a:fld>
            <a:endParaRPr lang="it-IT"/>
          </a:p>
        </p:txBody>
      </p:sp>
    </p:spTree>
    <p:extLst>
      <p:ext uri="{BB962C8B-B14F-4D97-AF65-F5344CB8AC3E}">
        <p14:creationId xmlns:p14="http://schemas.microsoft.com/office/powerpoint/2010/main" val="2178888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t.wikipedia.org/wiki/Lingua_francese" TargetMode="External"/><Relationship Id="rId2" Type="http://schemas.openxmlformats.org/officeDocument/2006/relationships/hyperlink" Target="https://it.wikipedia.org/wiki/Zevenbergen"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it.wikipedia.org/wiki/Lingua_tedesca" TargetMode="External"/><Relationship Id="rId4" Type="http://schemas.openxmlformats.org/officeDocument/2006/relationships/hyperlink" Target="https://it.wikipedia.org/wiki/Lingua_ingles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it.wikipedia.org/wiki/Tilburg"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it.wikipedia.org/wiki/1868"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spaziodi.it/magazine/n0902/vdb.asp?id=312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it.wikipedia.org/wiki/Scultura" TargetMode="External"/><Relationship Id="rId13" Type="http://schemas.openxmlformats.org/officeDocument/2006/relationships/hyperlink" Target="https://it.wikipedia.org/wiki/Vienna" TargetMode="External"/><Relationship Id="rId18" Type="http://schemas.openxmlformats.org/officeDocument/2006/relationships/hyperlink" Target="https://it.wikipedia.org/w/index.php?title=Adolphe_Goupil&amp;action=edit&amp;redlink=1" TargetMode="External"/><Relationship Id="rId3" Type="http://schemas.openxmlformats.org/officeDocument/2006/relationships/hyperlink" Target="https://it.wikipedia.org/wiki/Mercante_d'arte" TargetMode="External"/><Relationship Id="rId7" Type="http://schemas.openxmlformats.org/officeDocument/2006/relationships/hyperlink" Target="https://it.wikipedia.org/wiki/Pittura" TargetMode="External"/><Relationship Id="rId12" Type="http://schemas.openxmlformats.org/officeDocument/2006/relationships/hyperlink" Target="https://it.wikipedia.org/wiki/Berlino" TargetMode="External"/><Relationship Id="rId17" Type="http://schemas.openxmlformats.org/officeDocument/2006/relationships/hyperlink" Target="https://it.wikipedia.org/wiki/Asni%C3%A8res-sur-Seine" TargetMode="External"/><Relationship Id="rId2" Type="http://schemas.openxmlformats.org/officeDocument/2006/relationships/image" Target="../media/image19.jpg"/><Relationship Id="rId16" Type="http://schemas.openxmlformats.org/officeDocument/2006/relationships/hyperlink" Target="https://it.wikipedia.org/wiki/1869" TargetMode="External"/><Relationship Id="rId1" Type="http://schemas.openxmlformats.org/officeDocument/2006/relationships/slideLayout" Target="../slideLayouts/slideLayout2.xml"/><Relationship Id="rId6" Type="http://schemas.openxmlformats.org/officeDocument/2006/relationships/hyperlink" Target="https://it.wikipedia.org/wiki/Parigi" TargetMode="External"/><Relationship Id="rId11" Type="http://schemas.openxmlformats.org/officeDocument/2006/relationships/hyperlink" Target="https://it.wikipedia.org/wiki/L'Aia" TargetMode="External"/><Relationship Id="rId5" Type="http://schemas.openxmlformats.org/officeDocument/2006/relationships/hyperlink" Target="https://it.wikipedia.org/wiki/Francia" TargetMode="External"/><Relationship Id="rId15" Type="http://schemas.openxmlformats.org/officeDocument/2006/relationships/hyperlink" Target="https://it.wikipedia.org/wiki/Australia" TargetMode="External"/><Relationship Id="rId10" Type="http://schemas.openxmlformats.org/officeDocument/2006/relationships/hyperlink" Target="https://it.wikipedia.org/wiki/Brussels" TargetMode="External"/><Relationship Id="rId19" Type="http://schemas.openxmlformats.org/officeDocument/2006/relationships/hyperlink" Target="https://it.wikipedia.org/wiki/Jean-L%C3%A9on_G%C3%A9r%C3%B4me" TargetMode="External"/><Relationship Id="rId4" Type="http://schemas.openxmlformats.org/officeDocument/2006/relationships/hyperlink" Target="https://it.wikipedia.org/wiki/Editore" TargetMode="External"/><Relationship Id="rId9" Type="http://schemas.openxmlformats.org/officeDocument/2006/relationships/hyperlink" Target="https://it.wikipedia.org/wiki/Londra" TargetMode="External"/><Relationship Id="rId14" Type="http://schemas.openxmlformats.org/officeDocument/2006/relationships/hyperlink" Target="https://it.wikipedia.org/wiki/New_York"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it.wikipedia.org/wiki/Cuesmes"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5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975796" y="1122363"/>
            <a:ext cx="4692203" cy="1801141"/>
          </a:xfrm>
        </p:spPr>
        <p:txBody>
          <a:bodyPr>
            <a:normAutofit/>
          </a:bodyPr>
          <a:lstStyle/>
          <a:p>
            <a:r>
              <a:rPr lang="it-IT" dirty="0" smtClean="0"/>
              <a:t>Vincent Van Gogh</a:t>
            </a:r>
            <a:endParaRPr lang="it-IT" dirty="0"/>
          </a:p>
        </p:txBody>
      </p:sp>
      <p:sp>
        <p:nvSpPr>
          <p:cNvPr id="3" name="Sottotitolo 2"/>
          <p:cNvSpPr>
            <a:spLocks noGrp="1"/>
          </p:cNvSpPr>
          <p:nvPr>
            <p:ph type="subTitle" idx="1"/>
          </p:nvPr>
        </p:nvSpPr>
        <p:spPr>
          <a:xfrm>
            <a:off x="5872766" y="3602038"/>
            <a:ext cx="4795234" cy="1655762"/>
          </a:xfrm>
        </p:spPr>
        <p:txBody>
          <a:bodyPr/>
          <a:lstStyle/>
          <a:p>
            <a:r>
              <a:rPr lang="it-IT" dirty="0" smtClean="0"/>
              <a:t>Biografia e opere</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18520" cy="6858000"/>
          </a:xfrm>
          <a:prstGeom prst="rect">
            <a:avLst/>
          </a:prstGeom>
        </p:spPr>
      </p:pic>
    </p:spTree>
    <p:extLst>
      <p:ext uri="{BB962C8B-B14F-4D97-AF65-F5344CB8AC3E}">
        <p14:creationId xmlns:p14="http://schemas.microsoft.com/office/powerpoint/2010/main" val="37227702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673145"/>
            <a:ext cx="11977351" cy="1184855"/>
          </a:xfrm>
        </p:spPr>
        <p:txBody>
          <a:bodyPr>
            <a:normAutofit/>
          </a:bodyPr>
          <a:lstStyle/>
          <a:p>
            <a:r>
              <a:rPr lang="it-IT" sz="2000" dirty="0" smtClean="0"/>
              <a:t>Il collegio protestante di </a:t>
            </a:r>
            <a:r>
              <a:rPr lang="it-IT" sz="2000" b="1" dirty="0" err="1" smtClean="0"/>
              <a:t>Zevenbergen</a:t>
            </a:r>
            <a:r>
              <a:rPr lang="it-IT" sz="2000" b="1" dirty="0" smtClean="0"/>
              <a:t> </a:t>
            </a:r>
            <a:r>
              <a:rPr lang="it-IT" sz="2000" dirty="0" smtClean="0"/>
              <a:t>(1864-66)</a:t>
            </a:r>
            <a:r>
              <a:rPr lang="it-IT" sz="2000" dirty="0"/>
              <a:t> </a:t>
            </a:r>
            <a:r>
              <a:rPr lang="it-IT" sz="2000" dirty="0" smtClean="0"/>
              <a:t/>
            </a:r>
            <a:br>
              <a:rPr lang="it-IT" sz="2000" dirty="0" smtClean="0"/>
            </a:br>
            <a:r>
              <a:rPr lang="it-IT" sz="2000" dirty="0" smtClean="0"/>
              <a:t>Dal </a:t>
            </a:r>
            <a:r>
              <a:rPr lang="it-IT" sz="2000" dirty="0"/>
              <a:t>gennaio 1861 al settembre 1864 Vincent van Gogh studiò alla scuola del paese e dal 1º ottobre 1864 frequentò un collegio della vicina </a:t>
            </a:r>
            <a:r>
              <a:rPr lang="it-IT" sz="2000" dirty="0" err="1">
                <a:hlinkClick r:id="rId2" tooltip="Zevenbergen"/>
              </a:rPr>
              <a:t>Zevenbergen</a:t>
            </a:r>
            <a:r>
              <a:rPr lang="it-IT" sz="2000" dirty="0"/>
              <a:t>, dove apprese il </a:t>
            </a:r>
            <a:r>
              <a:rPr lang="it-IT" sz="2000" dirty="0">
                <a:hlinkClick r:id="rId3" tooltip="Lingua francese"/>
              </a:rPr>
              <a:t>francese</a:t>
            </a:r>
            <a:r>
              <a:rPr lang="it-IT" sz="2000" dirty="0"/>
              <a:t>, l'</a:t>
            </a:r>
            <a:r>
              <a:rPr lang="it-IT" sz="2000" dirty="0">
                <a:hlinkClick r:id="rId4" tooltip="Lingua inglese"/>
              </a:rPr>
              <a:t>inglese</a:t>
            </a:r>
            <a:r>
              <a:rPr lang="it-IT" sz="2000" dirty="0"/>
              <a:t>, il </a:t>
            </a:r>
            <a:r>
              <a:rPr lang="it-IT" sz="2000" dirty="0">
                <a:hlinkClick r:id="rId5" tooltip="Lingua tedesca"/>
              </a:rPr>
              <a:t>tedesco</a:t>
            </a:r>
            <a:r>
              <a:rPr lang="it-IT" sz="2000" dirty="0"/>
              <a:t> e l'arte del disegno.</a:t>
            </a:r>
          </a:p>
        </p:txBody>
      </p:sp>
      <p:pic>
        <p:nvPicPr>
          <p:cNvPr id="4" name="Segnaposto contenuto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9003728" cy="5673145"/>
          </a:xfrm>
        </p:spPr>
      </p:pic>
    </p:spTree>
    <p:extLst>
      <p:ext uri="{BB962C8B-B14F-4D97-AF65-F5344CB8AC3E}">
        <p14:creationId xmlns:p14="http://schemas.microsoft.com/office/powerpoint/2010/main" val="793848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2000" dirty="0" smtClean="0"/>
              <a:t>L’istituto presbiteriale </a:t>
            </a:r>
            <a:r>
              <a:rPr lang="it-IT" sz="2000" dirty="0" err="1"/>
              <a:t>H</a:t>
            </a:r>
            <a:r>
              <a:rPr lang="it-IT" sz="2000" dirty="0" err="1" smtClean="0"/>
              <a:t>annik</a:t>
            </a:r>
            <a:r>
              <a:rPr lang="it-IT" sz="2000" dirty="0" smtClean="0"/>
              <a:t> di Tilburg. 1866-68. </a:t>
            </a:r>
            <a:br>
              <a:rPr lang="it-IT" sz="2000" dirty="0" smtClean="0"/>
            </a:br>
            <a:r>
              <a:rPr lang="it-IT" sz="2000" b="1" dirty="0" smtClean="0"/>
              <a:t>Van Gogh </a:t>
            </a:r>
            <a:r>
              <a:rPr lang="it-IT" sz="2000" dirty="0" smtClean="0"/>
              <a:t>è il terzo da destra prima fila in basso</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75623"/>
            <a:ext cx="6820767" cy="5082377"/>
          </a:xfrm>
        </p:spPr>
      </p:pic>
      <p:sp>
        <p:nvSpPr>
          <p:cNvPr id="6" name="CasellaDiTesto 5"/>
          <p:cNvSpPr txBox="1"/>
          <p:nvPr/>
        </p:nvSpPr>
        <p:spPr>
          <a:xfrm>
            <a:off x="6820767" y="2356834"/>
            <a:ext cx="4783098" cy="3970318"/>
          </a:xfrm>
          <a:prstGeom prst="rect">
            <a:avLst/>
          </a:prstGeom>
          <a:noFill/>
        </p:spPr>
        <p:txBody>
          <a:bodyPr wrap="square" rtlCol="0">
            <a:spAutoFit/>
          </a:bodyPr>
          <a:lstStyle/>
          <a:p>
            <a:r>
              <a:rPr lang="it-IT" dirty="0"/>
              <a:t>Dal 1866 frequentò un'altra scuola presbiteriale, l'Istituto </a:t>
            </a:r>
            <a:r>
              <a:rPr lang="it-IT" dirty="0" err="1"/>
              <a:t>Hannik</a:t>
            </a:r>
            <a:r>
              <a:rPr lang="it-IT" dirty="0"/>
              <a:t> di </a:t>
            </a:r>
            <a:r>
              <a:rPr lang="it-IT" dirty="0">
                <a:hlinkClick r:id="rId3" tooltip="Tilburg"/>
              </a:rPr>
              <a:t>Tilburg</a:t>
            </a:r>
            <a:r>
              <a:rPr lang="it-IT" dirty="0"/>
              <a:t> ma il 19 marzo </a:t>
            </a:r>
            <a:r>
              <a:rPr lang="it-IT" dirty="0">
                <a:hlinkClick r:id="rId4" tooltip="1868"/>
              </a:rPr>
              <a:t>1868</a:t>
            </a:r>
            <a:r>
              <a:rPr lang="it-IT" dirty="0"/>
              <a:t>, a causa dello scarso rendimento nonché per via di alcuni problemi economici sofferti dal padre, ritornò a </a:t>
            </a:r>
            <a:r>
              <a:rPr lang="it-IT" dirty="0" err="1"/>
              <a:t>Zundert</a:t>
            </a:r>
            <a:r>
              <a:rPr lang="it-IT" dirty="0"/>
              <a:t> senza aver concluso gli studi</a:t>
            </a:r>
            <a:r>
              <a:rPr lang="it-IT" dirty="0" smtClean="0"/>
              <a:t>.</a:t>
            </a:r>
            <a:r>
              <a:rPr lang="it-IT" dirty="0"/>
              <a:t> Furono tutto sommato anni felici e lieti che verranno ricordati da Vincent con grande nostalgia, come leggiamo nella lettera 573</a:t>
            </a:r>
            <a:r>
              <a:rPr lang="it-IT" dirty="0" smtClean="0"/>
              <a:t>:</a:t>
            </a:r>
          </a:p>
          <a:p>
            <a:endParaRPr lang="it-IT" dirty="0" smtClean="0"/>
          </a:p>
          <a:p>
            <a:r>
              <a:rPr lang="it-IT" i="1" dirty="0"/>
              <a:t>« Durante la mia malattia ho visto accanto a me ogni stanza della casa di </a:t>
            </a:r>
            <a:r>
              <a:rPr lang="it-IT" i="1" dirty="0" err="1"/>
              <a:t>Zundert</a:t>
            </a:r>
            <a:r>
              <a:rPr lang="it-IT" i="1" dirty="0"/>
              <a:t>, ogni strada, ogni pianta del giardino, i dintorni, i campi, i vicini, il cimitero, la chiesa col suo orto e persino il nido di gazze sulla grande acacia del cimitero »</a:t>
            </a:r>
          </a:p>
        </p:txBody>
      </p:sp>
    </p:spTree>
    <p:extLst>
      <p:ext uri="{BB962C8B-B14F-4D97-AF65-F5344CB8AC3E}">
        <p14:creationId xmlns:p14="http://schemas.microsoft.com/office/powerpoint/2010/main" val="251442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77500" lnSpcReduction="20000"/>
          </a:bodyPr>
          <a:lstStyle/>
          <a:p>
            <a:r>
              <a:rPr lang="it-IT" b="1" dirty="0" smtClean="0"/>
              <a:t>1875</a:t>
            </a:r>
            <a:endParaRPr lang="it-IT" dirty="0"/>
          </a:p>
          <a:p>
            <a:r>
              <a:rPr lang="it-IT" dirty="0"/>
              <a:t>Trasferito definitivamente nella sede parigina della </a:t>
            </a:r>
            <a:r>
              <a:rPr lang="it-IT" dirty="0" err="1"/>
              <a:t>Goupil</a:t>
            </a:r>
            <a:r>
              <a:rPr lang="it-IT" dirty="0"/>
              <a:t>  </a:t>
            </a:r>
            <a:r>
              <a:rPr lang="it-IT" b="1" dirty="0"/>
              <a:t>abita a Montmartre</a:t>
            </a:r>
            <a:r>
              <a:rPr lang="it-IT" dirty="0"/>
              <a:t> . Ammira e ha delle riproduzioni di </a:t>
            </a:r>
            <a:r>
              <a:rPr lang="it-IT" i="1" dirty="0" err="1"/>
              <a:t>Corot</a:t>
            </a:r>
            <a:r>
              <a:rPr lang="it-IT" i="1" dirty="0"/>
              <a:t>, Rembrandt e </a:t>
            </a:r>
            <a:r>
              <a:rPr lang="it-IT" i="1" dirty="0" err="1"/>
              <a:t>Millet</a:t>
            </a:r>
            <a:r>
              <a:rPr lang="it-IT" i="1" dirty="0"/>
              <a:t>.</a:t>
            </a:r>
            <a:r>
              <a:rPr lang="it-IT" dirty="0"/>
              <a:t> Commenta la Bibbia con l’inglese Harry </a:t>
            </a:r>
            <a:r>
              <a:rPr lang="it-IT" dirty="0" err="1"/>
              <a:t>Gladwell</a:t>
            </a:r>
            <a:r>
              <a:rPr lang="it-IT" dirty="0"/>
              <a:t>, legge </a:t>
            </a:r>
            <a:r>
              <a:rPr lang="it-IT" i="1" dirty="0"/>
              <a:t>L’imitazione di cristo</a:t>
            </a:r>
            <a:r>
              <a:rPr lang="it-IT" dirty="0"/>
              <a:t> (De </a:t>
            </a:r>
            <a:r>
              <a:rPr lang="it-IT" dirty="0" err="1"/>
              <a:t>imitatione</a:t>
            </a:r>
            <a:r>
              <a:rPr lang="it-IT" dirty="0"/>
              <a:t> </a:t>
            </a:r>
            <a:r>
              <a:rPr lang="it-IT" dirty="0" err="1"/>
              <a:t>Christi</a:t>
            </a:r>
            <a:r>
              <a:rPr lang="it-IT" dirty="0"/>
              <a:t>, opera medievale forse di ambiente monastico certosino), di cui ha l’edizione francese, fiamminga e olandese.</a:t>
            </a:r>
          </a:p>
          <a:p>
            <a:r>
              <a:rPr lang="it-IT" dirty="0"/>
              <a:t>Il padre viene trasferito </a:t>
            </a:r>
            <a:r>
              <a:rPr lang="it-IT" b="1" dirty="0"/>
              <a:t>a </a:t>
            </a:r>
            <a:r>
              <a:rPr lang="it-IT" b="1" dirty="0" err="1"/>
              <a:t>Etten</a:t>
            </a:r>
            <a:r>
              <a:rPr lang="it-IT" b="1" dirty="0"/>
              <a:t>, vicino a Breda</a:t>
            </a:r>
            <a:r>
              <a:rPr lang="it-IT" dirty="0"/>
              <a:t>. Vincent, senza avvertire i </a:t>
            </a:r>
            <a:r>
              <a:rPr lang="it-IT" dirty="0" err="1"/>
              <a:t>responabili</a:t>
            </a:r>
            <a:r>
              <a:rPr lang="it-IT" dirty="0"/>
              <a:t> della </a:t>
            </a:r>
            <a:r>
              <a:rPr lang="it-IT" dirty="0" err="1"/>
              <a:t>Goupil</a:t>
            </a:r>
            <a:r>
              <a:rPr lang="it-IT" dirty="0"/>
              <a:t>, raggiunge la famiglia a </a:t>
            </a:r>
            <a:r>
              <a:rPr lang="it-IT" dirty="0" err="1"/>
              <a:t>Etten</a:t>
            </a:r>
            <a:r>
              <a:rPr lang="it-IT" dirty="0"/>
              <a:t> dove trascorre le feste di fine anno.</a:t>
            </a:r>
          </a:p>
          <a:p>
            <a:r>
              <a:rPr lang="it-IT" b="1" dirty="0"/>
              <a:t>1876</a:t>
            </a:r>
            <a:endParaRPr lang="it-IT" dirty="0"/>
          </a:p>
          <a:p>
            <a:r>
              <a:rPr lang="it-IT" dirty="0"/>
              <a:t>Il 1 aprile viene licenziato dalla </a:t>
            </a:r>
            <a:r>
              <a:rPr lang="it-IT" dirty="0" err="1"/>
              <a:t>Goupil</a:t>
            </a:r>
            <a:r>
              <a:rPr lang="it-IT" dirty="0"/>
              <a:t>, divenuta nel frattempo </a:t>
            </a:r>
            <a:r>
              <a:rPr lang="it-IT" b="1" dirty="0" err="1"/>
              <a:t>Boussod</a:t>
            </a:r>
            <a:r>
              <a:rPr lang="it-IT" b="1" dirty="0"/>
              <a:t> &amp;</a:t>
            </a:r>
            <a:r>
              <a:rPr lang="it-IT" b="1" dirty="0" err="1"/>
              <a:t>Valadon</a:t>
            </a:r>
            <a:r>
              <a:rPr lang="it-IT" dirty="0"/>
              <a:t>. Dopo un breve soggiorno a </a:t>
            </a:r>
            <a:r>
              <a:rPr lang="it-IT" dirty="0" err="1"/>
              <a:t>Etten</a:t>
            </a:r>
            <a:r>
              <a:rPr lang="it-IT" dirty="0"/>
              <a:t> si trasferisce </a:t>
            </a:r>
            <a:r>
              <a:rPr lang="it-IT" b="1" dirty="0"/>
              <a:t>in Inghilterra a </a:t>
            </a:r>
            <a:r>
              <a:rPr lang="it-IT" b="1" dirty="0" err="1"/>
              <a:t>Ramsgate</a:t>
            </a:r>
            <a:r>
              <a:rPr lang="it-IT" dirty="0"/>
              <a:t> dove insegna francese nel collegio dell’istitutore </a:t>
            </a:r>
            <a:r>
              <a:rPr lang="it-IT" dirty="0" err="1"/>
              <a:t>Stokes</a:t>
            </a:r>
            <a:r>
              <a:rPr lang="it-IT" dirty="0"/>
              <a:t>, senza stipendio, solo vitto e alloggio. In luglio la scuola viene trasferita a </a:t>
            </a:r>
            <a:r>
              <a:rPr lang="it-IT" dirty="0" err="1"/>
              <a:t>Isleworth</a:t>
            </a:r>
            <a:r>
              <a:rPr lang="it-IT" dirty="0"/>
              <a:t>. Conosce il pastore metodista reverendo Jones, nella cui scuola </a:t>
            </a:r>
            <a:r>
              <a:rPr lang="it-IT" b="1" dirty="0"/>
              <a:t>diventa istitutore</a:t>
            </a:r>
            <a:r>
              <a:rPr lang="it-IT" dirty="0"/>
              <a:t>. Il 4 novembre tiene il suo primo sermone</a:t>
            </a:r>
          </a:p>
          <a:p>
            <a:endParaRPr lang="it-IT" dirty="0"/>
          </a:p>
        </p:txBody>
      </p:sp>
    </p:spTree>
    <p:extLst>
      <p:ext uri="{BB962C8B-B14F-4D97-AF65-F5344CB8AC3E}">
        <p14:creationId xmlns:p14="http://schemas.microsoft.com/office/powerpoint/2010/main" val="4228206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10648" y="218942"/>
            <a:ext cx="5434884" cy="4275786"/>
          </a:xfrm>
        </p:spPr>
        <p:txBody>
          <a:bodyPr>
            <a:normAutofit fontScale="85000" lnSpcReduction="10000"/>
          </a:bodyPr>
          <a:lstStyle/>
          <a:p>
            <a:r>
              <a:rPr lang="it-IT" dirty="0" smtClean="0"/>
              <a:t>1873</a:t>
            </a:r>
          </a:p>
          <a:p>
            <a:endParaRPr lang="it-IT" dirty="0" smtClean="0"/>
          </a:p>
          <a:p>
            <a:pPr algn="l"/>
            <a:r>
              <a:rPr lang="it-IT" dirty="0"/>
              <a:t>Il 16 aprile 1876 van Gogh partì per </a:t>
            </a:r>
            <a:r>
              <a:rPr lang="it-IT" b="1" dirty="0" err="1"/>
              <a:t>Ramsgate</a:t>
            </a:r>
            <a:r>
              <a:rPr lang="it-IT" dirty="0"/>
              <a:t>, un sobborgo industriale alla periferia di Londra dove trovò lavoro come supplente presso la scuola del reverendo metodista William Port </a:t>
            </a:r>
            <a:r>
              <a:rPr lang="it-IT" dirty="0" err="1"/>
              <a:t>Stokes</a:t>
            </a:r>
            <a:r>
              <a:rPr lang="it-IT" dirty="0"/>
              <a:t>. </a:t>
            </a:r>
            <a:endParaRPr lang="it-IT" dirty="0" smtClean="0"/>
          </a:p>
          <a:p>
            <a:pPr algn="l"/>
            <a:r>
              <a:rPr lang="it-IT" dirty="0" smtClean="0"/>
              <a:t>Nonostante </a:t>
            </a:r>
            <a:r>
              <a:rPr lang="it-IT" dirty="0"/>
              <a:t>l'esiguità dello stipendio, limitato al solo vitto e alloggio, Vincent in questo modo poté dare libero sfogo al suo misticismo religioso, coltivato sul modello del padre</a:t>
            </a:r>
            <a:r>
              <a:rPr lang="it-IT" dirty="0" smtClean="0"/>
              <a:t>.</a:t>
            </a:r>
          </a:p>
          <a:p>
            <a:pPr algn="l"/>
            <a:r>
              <a:rPr lang="it-IT" dirty="0" smtClean="0"/>
              <a:t>Successivamente </a:t>
            </a:r>
            <a:r>
              <a:rPr lang="it-IT" dirty="0"/>
              <a:t>proseguì l'insegnamento a </a:t>
            </a:r>
            <a:r>
              <a:rPr lang="it-IT" b="1" dirty="0" err="1"/>
              <a:t>Isleworth</a:t>
            </a:r>
            <a:r>
              <a:rPr lang="it-IT" dirty="0"/>
              <a:t>, dove la scuola si era trasferita: qui collaborò anche con un pastore metodista che teneva un'altra piccola scuola e in ottobre pronunciò il suo primo </a:t>
            </a:r>
            <a:r>
              <a:rPr lang="it-IT" dirty="0" smtClean="0"/>
              <a:t>sermone</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62320" cy="6858000"/>
          </a:xfrm>
          <a:prstGeom prst="rect">
            <a:avLst/>
          </a:prstGeom>
        </p:spPr>
      </p:pic>
    </p:spTree>
    <p:extLst>
      <p:ext uri="{BB962C8B-B14F-4D97-AF65-F5344CB8AC3E}">
        <p14:creationId xmlns:p14="http://schemas.microsoft.com/office/powerpoint/2010/main" val="2515080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40934" y="365125"/>
            <a:ext cx="7412866" cy="1325563"/>
          </a:xfrm>
        </p:spPr>
        <p:txBody>
          <a:bodyPr/>
          <a:lstStyle/>
          <a:p>
            <a:r>
              <a:rPr lang="it-IT" dirty="0" smtClean="0"/>
              <a:t>Lo zio Vincent (zio Cent)</a:t>
            </a:r>
            <a:endParaRPr lang="it-IT" dirty="0"/>
          </a:p>
        </p:txBody>
      </p:sp>
      <p:sp>
        <p:nvSpPr>
          <p:cNvPr id="3" name="Segnaposto contenuto 2"/>
          <p:cNvSpPr>
            <a:spLocks noGrp="1"/>
          </p:cNvSpPr>
          <p:nvPr>
            <p:ph idx="1"/>
          </p:nvPr>
        </p:nvSpPr>
        <p:spPr>
          <a:xfrm>
            <a:off x="3940934" y="1825625"/>
            <a:ext cx="7412865" cy="4351338"/>
          </a:xfrm>
        </p:spPr>
        <p:txBody>
          <a:bodyPr>
            <a:normAutofit fontScale="92500" lnSpcReduction="10000"/>
          </a:bodyPr>
          <a:lstStyle/>
          <a:p>
            <a:r>
              <a:rPr lang="it-IT" sz="2000" dirty="0">
                <a:latin typeface="Calibri Light" panose="020F0302020204030204" pitchFamily="34" charset="0"/>
                <a:cs typeface="Calibri Light" panose="020F0302020204030204" pitchFamily="34" charset="0"/>
              </a:rPr>
              <a:t>Zio Cent era socio della rinomata galleria d'arte </a:t>
            </a:r>
            <a:r>
              <a:rPr lang="it-IT" sz="2000" b="1" dirty="0" err="1">
                <a:latin typeface="Calibri Light" panose="020F0302020204030204" pitchFamily="34" charset="0"/>
                <a:cs typeface="Calibri Light" panose="020F0302020204030204" pitchFamily="34" charset="0"/>
              </a:rPr>
              <a:t>Goupil</a:t>
            </a:r>
            <a:r>
              <a:rPr lang="it-IT" sz="2000" b="1" dirty="0">
                <a:latin typeface="Calibri Light" panose="020F0302020204030204" pitchFamily="34" charset="0"/>
                <a:cs typeface="Calibri Light" panose="020F0302020204030204" pitchFamily="34" charset="0"/>
              </a:rPr>
              <a:t> &amp; Co</a:t>
            </a:r>
            <a:r>
              <a:rPr lang="it-IT" sz="2000" dirty="0">
                <a:latin typeface="Calibri Light" panose="020F0302020204030204" pitchFamily="34" charset="0"/>
                <a:cs typeface="Calibri Light" panose="020F0302020204030204" pitchFamily="34" charset="0"/>
              </a:rPr>
              <a:t>., della quale dirigeva la filiale dell'</a:t>
            </a:r>
            <a:r>
              <a:rPr lang="it-IT" sz="2000" b="1" dirty="0">
                <a:latin typeface="Calibri Light" panose="020F0302020204030204" pitchFamily="34" charset="0"/>
                <a:cs typeface="Calibri Light" panose="020F0302020204030204" pitchFamily="34" charset="0"/>
              </a:rPr>
              <a:t>Aia</a:t>
            </a:r>
            <a:r>
              <a:rPr lang="it-IT" sz="2000" dirty="0">
                <a:latin typeface="Calibri Light" panose="020F0302020204030204" pitchFamily="34" charset="0"/>
                <a:cs typeface="Calibri Light" panose="020F0302020204030204" pitchFamily="34" charset="0"/>
              </a:rPr>
              <a:t> con grande abilità. Viveva con la moglie Cornelia (nata </a:t>
            </a:r>
            <a:r>
              <a:rPr lang="it-IT" sz="2000" dirty="0" err="1">
                <a:latin typeface="Calibri Light" panose="020F0302020204030204" pitchFamily="34" charset="0"/>
                <a:cs typeface="Calibri Light" panose="020F0302020204030204" pitchFamily="34" charset="0"/>
              </a:rPr>
              <a:t>Carbentus</a:t>
            </a:r>
            <a:r>
              <a:rPr lang="it-IT" sz="2000" dirty="0">
                <a:latin typeface="Calibri Light" panose="020F0302020204030204" pitchFamily="34" charset="0"/>
                <a:cs typeface="Calibri Light" panose="020F0302020204030204" pitchFamily="34" charset="0"/>
              </a:rPr>
              <a:t>) nel villaggio di </a:t>
            </a:r>
            <a:r>
              <a:rPr lang="it-IT" sz="2000" dirty="0" err="1">
                <a:latin typeface="Calibri Light" panose="020F0302020204030204" pitchFamily="34" charset="0"/>
                <a:cs typeface="Calibri Light" panose="020F0302020204030204" pitchFamily="34" charset="0"/>
              </a:rPr>
              <a:t>Prinsenhage</a:t>
            </a:r>
            <a:r>
              <a:rPr lang="it-IT" sz="2000" dirty="0">
                <a:latin typeface="Calibri Light" panose="020F0302020204030204" pitchFamily="34" charset="0"/>
                <a:cs typeface="Calibri Light" panose="020F0302020204030204" pitchFamily="34" charset="0"/>
              </a:rPr>
              <a:t>, nel </a:t>
            </a:r>
            <a:r>
              <a:rPr lang="it-IT" sz="2000" dirty="0" err="1">
                <a:latin typeface="Calibri Light" panose="020F0302020204030204" pitchFamily="34" charset="0"/>
                <a:cs typeface="Calibri Light" panose="020F0302020204030204" pitchFamily="34" charset="0"/>
              </a:rPr>
              <a:t>Brabante</a:t>
            </a:r>
            <a:r>
              <a:rPr lang="it-IT" sz="2000" dirty="0">
                <a:latin typeface="Calibri Light" panose="020F0302020204030204" pitchFamily="34" charset="0"/>
                <a:cs typeface="Calibri Light" panose="020F0302020204030204" pitchFamily="34" charset="0"/>
              </a:rPr>
              <a:t>, dove faceva frequenti visite ai genitori di Vincent</a:t>
            </a:r>
            <a:r>
              <a:rPr lang="it-IT" sz="2000" dirty="0" smtClean="0">
                <a:latin typeface="Calibri Light" panose="020F0302020204030204" pitchFamily="34" charset="0"/>
                <a:cs typeface="Calibri Light" panose="020F0302020204030204" pitchFamily="34" charset="0"/>
              </a:rPr>
              <a:t>.</a:t>
            </a:r>
          </a:p>
          <a:p>
            <a:r>
              <a:rPr lang="it-IT" sz="2000" dirty="0" smtClean="0">
                <a:latin typeface="Calibri Light" panose="020F0302020204030204" pitchFamily="34" charset="0"/>
                <a:cs typeface="Calibri Light" panose="020F0302020204030204" pitchFamily="34" charset="0"/>
              </a:rPr>
              <a:t> </a:t>
            </a:r>
            <a:r>
              <a:rPr lang="it-IT" sz="2000" dirty="0">
                <a:latin typeface="Calibri Light" panose="020F0302020204030204" pitchFamily="34" charset="0"/>
                <a:cs typeface="Calibri Light" panose="020F0302020204030204" pitchFamily="34" charset="0"/>
              </a:rPr>
              <a:t>La coppia non aveva figli, e fu forse per questo che zio Cent dimostrò interesse per il giovane Vincent quando questi cresceva. E' probabile che egli considerasse Vincent il suo potenziale successore alla </a:t>
            </a:r>
            <a:r>
              <a:rPr lang="it-IT" sz="2000" dirty="0" err="1">
                <a:latin typeface="Calibri Light" panose="020F0302020204030204" pitchFamily="34" charset="0"/>
                <a:cs typeface="Calibri Light" panose="020F0302020204030204" pitchFamily="34" charset="0"/>
              </a:rPr>
              <a:t>Goupil</a:t>
            </a:r>
            <a:r>
              <a:rPr lang="it-IT" sz="2000" dirty="0">
                <a:latin typeface="Calibri Light" panose="020F0302020204030204" pitchFamily="34" charset="0"/>
                <a:cs typeface="Calibri Light" panose="020F0302020204030204" pitchFamily="34" charset="0"/>
              </a:rPr>
              <a:t>.</a:t>
            </a:r>
          </a:p>
          <a:p>
            <a:r>
              <a:rPr lang="it-IT" sz="2000" dirty="0">
                <a:latin typeface="Calibri Light" panose="020F0302020204030204" pitchFamily="34" charset="0"/>
                <a:cs typeface="Calibri Light" panose="020F0302020204030204" pitchFamily="34" charset="0"/>
              </a:rPr>
              <a:t>Per più di quattro anni Vincent lavorò all'Aia nella galleria d'arte dello zio, con risultati eccellenti. Nel 1873 venne trasferito alla filiale di </a:t>
            </a:r>
            <a:r>
              <a:rPr lang="it-IT" sz="2000" b="1" dirty="0">
                <a:latin typeface="Calibri Light" panose="020F0302020204030204" pitchFamily="34" charset="0"/>
                <a:cs typeface="Calibri Light" panose="020F0302020204030204" pitchFamily="34" charset="0"/>
              </a:rPr>
              <a:t>Londra</a:t>
            </a:r>
            <a:r>
              <a:rPr lang="it-IT" sz="2000" dirty="0">
                <a:latin typeface="Calibri Light" panose="020F0302020204030204" pitchFamily="34" charset="0"/>
                <a:cs typeface="Calibri Light" panose="020F0302020204030204" pitchFamily="34" charset="0"/>
              </a:rPr>
              <a:t> dove sfortunatamente, dopo un inizio brillante, le sue prestazioni cominciarono a lasciare a desiderare</a:t>
            </a:r>
            <a:r>
              <a:rPr lang="it-IT" sz="2000" dirty="0" smtClean="0">
                <a:latin typeface="Calibri Light" panose="020F0302020204030204" pitchFamily="34" charset="0"/>
                <a:cs typeface="Calibri Light" panose="020F0302020204030204" pitchFamily="34" charset="0"/>
              </a:rPr>
              <a:t>.</a:t>
            </a:r>
          </a:p>
          <a:p>
            <a:r>
              <a:rPr lang="it-IT" sz="2000" dirty="0" smtClean="0">
                <a:latin typeface="Calibri Light" panose="020F0302020204030204" pitchFamily="34" charset="0"/>
                <a:cs typeface="Calibri Light" panose="020F0302020204030204" pitchFamily="34" charset="0"/>
              </a:rPr>
              <a:t> </a:t>
            </a:r>
            <a:r>
              <a:rPr lang="it-IT" sz="2000" dirty="0">
                <a:latin typeface="Calibri Light" panose="020F0302020204030204" pitchFamily="34" charset="0"/>
                <a:cs typeface="Calibri Light" panose="020F0302020204030204" pitchFamily="34" charset="0"/>
              </a:rPr>
              <a:t>Il trasferimento temporaneo alla filiale di </a:t>
            </a:r>
            <a:r>
              <a:rPr lang="it-IT" sz="2000" b="1" dirty="0">
                <a:latin typeface="Calibri Light" panose="020F0302020204030204" pitchFamily="34" charset="0"/>
                <a:cs typeface="Calibri Light" panose="020F0302020204030204" pitchFamily="34" charset="0"/>
              </a:rPr>
              <a:t>Parig</a:t>
            </a:r>
            <a:r>
              <a:rPr lang="it-IT" sz="2000" dirty="0">
                <a:latin typeface="Calibri Light" panose="020F0302020204030204" pitchFamily="34" charset="0"/>
                <a:cs typeface="Calibri Light" panose="020F0302020204030204" pitchFamily="34" charset="0"/>
              </a:rPr>
              <a:t>i della </a:t>
            </a:r>
            <a:r>
              <a:rPr lang="it-IT" sz="2000" dirty="0" err="1">
                <a:latin typeface="Calibri Light" panose="020F0302020204030204" pitchFamily="34" charset="0"/>
                <a:cs typeface="Calibri Light" panose="020F0302020204030204" pitchFamily="34" charset="0"/>
              </a:rPr>
              <a:t>Goupil</a:t>
            </a:r>
            <a:r>
              <a:rPr lang="it-IT" sz="2000" dirty="0">
                <a:latin typeface="Calibri Light" panose="020F0302020204030204" pitchFamily="34" charset="0"/>
                <a:cs typeface="Calibri Light" panose="020F0302020204030204" pitchFamily="34" charset="0"/>
              </a:rPr>
              <a:t> non bastò a fornire a Vincent nuove motivazioni, ed egli scelse di abbandonare </a:t>
            </a:r>
            <a:r>
              <a:rPr lang="it-IT" sz="2000" dirty="0" err="1">
                <a:latin typeface="Calibri Light" panose="020F0302020204030204" pitchFamily="34" charset="0"/>
                <a:cs typeface="Calibri Light" panose="020F0302020204030204" pitchFamily="34" charset="0"/>
              </a:rPr>
              <a:t>Goupil</a:t>
            </a:r>
            <a:r>
              <a:rPr lang="it-IT" sz="2000" dirty="0">
                <a:latin typeface="Calibri Light" panose="020F0302020204030204" pitchFamily="34" charset="0"/>
                <a:cs typeface="Calibri Light" panose="020F0302020204030204" pitchFamily="34" charset="0"/>
              </a:rPr>
              <a:t> nel 1875. Zio Cent rimase molto deluso della prestazione di Vincent, ma i due si tennero comunque in contatto negli anni successivi.</a:t>
            </a:r>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5125"/>
            <a:ext cx="3759558" cy="5595621"/>
          </a:xfrm>
          <a:prstGeom prst="rect">
            <a:avLst/>
          </a:prstGeom>
        </p:spPr>
      </p:pic>
    </p:spTree>
    <p:extLst>
      <p:ext uri="{BB962C8B-B14F-4D97-AF65-F5344CB8AC3E}">
        <p14:creationId xmlns:p14="http://schemas.microsoft.com/office/powerpoint/2010/main" val="826871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692462" y="1122363"/>
            <a:ext cx="4975538" cy="513254"/>
          </a:xfrm>
        </p:spPr>
        <p:txBody>
          <a:bodyPr>
            <a:normAutofit/>
          </a:bodyPr>
          <a:lstStyle/>
          <a:p>
            <a:r>
              <a:rPr lang="it-IT" sz="2000" dirty="0" smtClean="0"/>
              <a:t>Sede della </a:t>
            </a:r>
            <a:r>
              <a:rPr lang="it-IT" sz="2000" b="1" dirty="0" err="1" smtClean="0"/>
              <a:t>Goupil</a:t>
            </a:r>
            <a:r>
              <a:rPr lang="it-IT" sz="2000" dirty="0" smtClean="0"/>
              <a:t> a L’Aia</a:t>
            </a:r>
            <a:endParaRPr lang="it-IT" sz="2000" dirty="0"/>
          </a:p>
        </p:txBody>
      </p:sp>
      <p:sp>
        <p:nvSpPr>
          <p:cNvPr id="3" name="Sottotitolo 2"/>
          <p:cNvSpPr>
            <a:spLocks noGrp="1"/>
          </p:cNvSpPr>
          <p:nvPr>
            <p:ph type="subTitle" idx="1"/>
          </p:nvPr>
        </p:nvSpPr>
        <p:spPr>
          <a:xfrm>
            <a:off x="6748530" y="1867437"/>
            <a:ext cx="4713667" cy="4636393"/>
          </a:xfrm>
        </p:spPr>
        <p:txBody>
          <a:bodyPr>
            <a:normAutofit fontScale="70000" lnSpcReduction="20000"/>
          </a:bodyPr>
          <a:lstStyle/>
          <a:p>
            <a:pPr algn="l"/>
            <a:r>
              <a:rPr lang="it-IT" dirty="0"/>
              <a:t>La scarsità del suo profitto scolastico convinse la famiglia a trovargli un impiego: il primo a farsi avanti fu lo zio paterno Vincent detto «Cent» (1811-1889), già mercante d'antiquariato. </a:t>
            </a:r>
            <a:endParaRPr lang="it-IT" dirty="0" smtClean="0"/>
          </a:p>
          <a:p>
            <a:pPr algn="l"/>
            <a:r>
              <a:rPr lang="it-IT" dirty="0" smtClean="0"/>
              <a:t>Egli </a:t>
            </a:r>
            <a:r>
              <a:rPr lang="it-IT" dirty="0"/>
              <a:t>persuase il fratello (il padre di Vincent) a far sospendere gli studi al nipote in modo da metterlo al lavoro nel più breve tempo possibile. </a:t>
            </a:r>
            <a:endParaRPr lang="it-IT" dirty="0" smtClean="0"/>
          </a:p>
          <a:p>
            <a:pPr algn="l"/>
            <a:r>
              <a:rPr lang="it-IT" dirty="0" smtClean="0"/>
              <a:t>Infatti </a:t>
            </a:r>
            <a:r>
              <a:rPr lang="it-IT" dirty="0"/>
              <a:t>nel luglio del </a:t>
            </a:r>
            <a:r>
              <a:rPr lang="it-IT" b="1" dirty="0"/>
              <a:t>1869</a:t>
            </a:r>
            <a:r>
              <a:rPr lang="it-IT" dirty="0"/>
              <a:t> Cent raccomandò il nipote alla filiale dell'Aia della </a:t>
            </a:r>
            <a:r>
              <a:rPr lang="it-IT" dirty="0" err="1"/>
              <a:t>Goupil</a:t>
            </a:r>
            <a:r>
              <a:rPr lang="it-IT" dirty="0"/>
              <a:t> &amp; Co, una notissima casa d'arte specializzata nella riproduzione di stampe, ma che non esitava ad avvalersi della collaborazione di pittori celebri</a:t>
            </a:r>
            <a:r>
              <a:rPr lang="it-IT" dirty="0" smtClean="0"/>
              <a:t>.</a:t>
            </a:r>
            <a:endParaRPr lang="it-IT" baseline="30000" dirty="0"/>
          </a:p>
          <a:p>
            <a:pPr algn="l"/>
            <a:r>
              <a:rPr lang="it-IT" dirty="0"/>
              <a:t> Il giovane Vincent all'inizio si dedicò con grande coscienziosità e dedizione al suo lavoro, che consisteva nel vendere litografie, fotografie, dipinti, calcografie, acqueforti o riproduzioni, perlopiù di opere della scuola dell'Aia o dei pittori di </a:t>
            </a:r>
            <a:r>
              <a:rPr lang="it-IT" dirty="0" err="1"/>
              <a:t>Barbizon</a:t>
            </a:r>
            <a:r>
              <a:rPr lang="it-IT" dirty="0"/>
              <a:t>: tale mestiere, inoltre, lo stimolava ad approfondire tematiche culturali ed artistiche, a leggere e a frequentare musei e collezioni d'arte. </a:t>
            </a:r>
            <a:endParaRPr lang="it-IT" dirty="0"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27991" cy="6858000"/>
          </a:xfrm>
          <a:prstGeom prst="rect">
            <a:avLst/>
          </a:prstGeom>
        </p:spPr>
      </p:pic>
    </p:spTree>
    <p:extLst>
      <p:ext uri="{BB962C8B-B14F-4D97-AF65-F5344CB8AC3E}">
        <p14:creationId xmlns:p14="http://schemas.microsoft.com/office/powerpoint/2010/main" val="870526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2460"/>
            <a:ext cx="10457645" cy="6919877"/>
          </a:xfrm>
        </p:spPr>
      </p:pic>
    </p:spTree>
    <p:extLst>
      <p:ext uri="{BB962C8B-B14F-4D97-AF65-F5344CB8AC3E}">
        <p14:creationId xmlns:p14="http://schemas.microsoft.com/office/powerpoint/2010/main" val="3104618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0011679" cy="6858000"/>
          </a:xfrm>
        </p:spPr>
      </p:pic>
    </p:spTree>
    <p:extLst>
      <p:ext uri="{BB962C8B-B14F-4D97-AF65-F5344CB8AC3E}">
        <p14:creationId xmlns:p14="http://schemas.microsoft.com/office/powerpoint/2010/main" val="87438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772005" cy="6684135"/>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525" y="0"/>
            <a:ext cx="4238180" cy="5576552"/>
          </a:xfrm>
          <a:prstGeom prst="rect">
            <a:avLst/>
          </a:prstGeom>
        </p:spPr>
      </p:pic>
    </p:spTree>
    <p:extLst>
      <p:ext uri="{BB962C8B-B14F-4D97-AF65-F5344CB8AC3E}">
        <p14:creationId xmlns:p14="http://schemas.microsoft.com/office/powerpoint/2010/main" val="3950512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2000" dirty="0" smtClean="0"/>
              <a:t>La sede della </a:t>
            </a:r>
            <a:r>
              <a:rPr lang="it-IT" sz="2000" b="1" dirty="0" err="1" smtClean="0"/>
              <a:t>Goupi</a:t>
            </a:r>
            <a:r>
              <a:rPr lang="it-IT" sz="2000" dirty="0" err="1" smtClean="0"/>
              <a:t>l</a:t>
            </a:r>
            <a:r>
              <a:rPr lang="it-IT" sz="2000" dirty="0" smtClean="0"/>
              <a:t> a Londra in </a:t>
            </a:r>
            <a:r>
              <a:rPr lang="it-IT" sz="2000" dirty="0"/>
              <a:t>B</a:t>
            </a:r>
            <a:r>
              <a:rPr lang="it-IT" sz="2000" dirty="0" smtClean="0"/>
              <a:t>edford Street (foto del 2004)</a:t>
            </a:r>
            <a:br>
              <a:rPr lang="it-IT" sz="2000" dirty="0" smtClean="0"/>
            </a:br>
            <a:r>
              <a:rPr lang="it-IT" sz="2000" dirty="0" smtClean="0"/>
              <a:t/>
            </a:r>
            <a:br>
              <a:rPr lang="it-IT" sz="2000" dirty="0" smtClean="0"/>
            </a:br>
            <a:r>
              <a:rPr lang="it-IT" sz="2000" dirty="0" smtClean="0">
                <a:hlinkClick r:id="rId2"/>
              </a:rPr>
              <a:t>vedi la storia completa della </a:t>
            </a:r>
            <a:r>
              <a:rPr lang="it-IT" sz="2000" dirty="0" err="1" smtClean="0">
                <a:hlinkClick r:id="rId2"/>
              </a:rPr>
              <a:t>Goupil</a:t>
            </a:r>
            <a:r>
              <a:rPr lang="it-IT" sz="2000" dirty="0" smtClean="0">
                <a:hlinkClick r:id="rId2"/>
              </a:rPr>
              <a:t> da spaziodi.it</a:t>
            </a:r>
            <a:endParaRPr lang="it-IT" sz="2000" dirty="0"/>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0109" y="1825625"/>
            <a:ext cx="8731781" cy="4351338"/>
          </a:xfrm>
        </p:spPr>
      </p:pic>
    </p:spTree>
    <p:extLst>
      <p:ext uri="{BB962C8B-B14F-4D97-AF65-F5344CB8AC3E}">
        <p14:creationId xmlns:p14="http://schemas.microsoft.com/office/powerpoint/2010/main" val="1553816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a:xfrm>
            <a:off x="0" y="5767834"/>
            <a:ext cx="11294772" cy="1122363"/>
          </a:xfrm>
        </p:spPr>
        <p:txBody>
          <a:bodyPr>
            <a:normAutofit/>
          </a:bodyPr>
          <a:lstStyle/>
          <a:p>
            <a:r>
              <a:rPr lang="it-IT" sz="2000" b="1" dirty="0" smtClean="0"/>
              <a:t>Vincent Van Gogh </a:t>
            </a:r>
            <a:r>
              <a:rPr lang="it-IT" sz="2000" dirty="0" smtClean="0"/>
              <a:t>nasce a </a:t>
            </a:r>
            <a:r>
              <a:rPr lang="it-IT" sz="2000" dirty="0" err="1" smtClean="0"/>
              <a:t>Groot</a:t>
            </a:r>
            <a:r>
              <a:rPr lang="it-IT" sz="2000" dirty="0" smtClean="0"/>
              <a:t> </a:t>
            </a:r>
            <a:r>
              <a:rPr lang="it-IT" sz="2000" dirty="0" err="1" smtClean="0"/>
              <a:t>Zundert</a:t>
            </a:r>
            <a:r>
              <a:rPr lang="it-IT" sz="2000" dirty="0" smtClean="0"/>
              <a:t> il 30 marzo 1853</a:t>
            </a:r>
          </a:p>
          <a:p>
            <a:r>
              <a:rPr lang="it-IT" sz="2000" dirty="0" smtClean="0"/>
              <a:t>Esattamente un anno prima era nato morto un altro Vincent. Egli è dunque un figlio «sostitutivo»</a:t>
            </a:r>
            <a:endParaRPr lang="it-IT" sz="20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577330" cy="5360832"/>
          </a:xfrm>
          <a:prstGeom prst="rect">
            <a:avLst/>
          </a:prstGeom>
        </p:spPr>
      </p:pic>
    </p:spTree>
    <p:extLst>
      <p:ext uri="{BB962C8B-B14F-4D97-AF65-F5344CB8AC3E}">
        <p14:creationId xmlns:p14="http://schemas.microsoft.com/office/powerpoint/2010/main" val="2260564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5978459" cy="1325563"/>
          </a:xfrm>
        </p:spPr>
        <p:txBody>
          <a:bodyPr>
            <a:normAutofit/>
          </a:bodyPr>
          <a:lstStyle/>
          <a:p>
            <a:pPr algn="ctr"/>
            <a:r>
              <a:rPr lang="it-IT" sz="2000" dirty="0" smtClean="0"/>
              <a:t>La </a:t>
            </a:r>
            <a:r>
              <a:rPr lang="it-IT" sz="2000" b="1" dirty="0" err="1" smtClean="0"/>
              <a:t>Goupil</a:t>
            </a:r>
            <a:r>
              <a:rPr lang="it-IT" sz="2000" dirty="0" smtClean="0"/>
              <a:t> &amp;</a:t>
            </a:r>
            <a:r>
              <a:rPr lang="it-IT" sz="2000" dirty="0" err="1" smtClean="0"/>
              <a:t>Cie</a:t>
            </a:r>
            <a:r>
              <a:rPr lang="it-IT" sz="2000" dirty="0" smtClean="0"/>
              <a:t> a </a:t>
            </a:r>
            <a:r>
              <a:rPr lang="it-IT" sz="2000" dirty="0"/>
              <a:t>P</a:t>
            </a:r>
            <a:r>
              <a:rPr lang="it-IT" sz="2000" dirty="0" smtClean="0"/>
              <a:t>arigi </a:t>
            </a:r>
            <a:endParaRPr lang="it-IT" sz="2000"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70468"/>
            <a:ext cx="6816659" cy="4398134"/>
          </a:xfrm>
        </p:spPr>
      </p:pic>
      <p:sp>
        <p:nvSpPr>
          <p:cNvPr id="3" name="CasellaDiTesto 2"/>
          <p:cNvSpPr txBox="1"/>
          <p:nvPr/>
        </p:nvSpPr>
        <p:spPr>
          <a:xfrm>
            <a:off x="7070502" y="206062"/>
            <a:ext cx="4919730" cy="6247864"/>
          </a:xfrm>
          <a:prstGeom prst="rect">
            <a:avLst/>
          </a:prstGeom>
          <a:noFill/>
        </p:spPr>
        <p:txBody>
          <a:bodyPr wrap="square" rtlCol="0">
            <a:spAutoFit/>
          </a:bodyPr>
          <a:lstStyle/>
          <a:p>
            <a:r>
              <a:rPr lang="it-IT" sz="1600" b="1" dirty="0" err="1"/>
              <a:t>Goupil</a:t>
            </a:r>
            <a:r>
              <a:rPr lang="it-IT" sz="1600" b="1" dirty="0"/>
              <a:t> &amp; </a:t>
            </a:r>
            <a:r>
              <a:rPr lang="it-IT" sz="1600" b="1" dirty="0" err="1"/>
              <a:t>Cie</a:t>
            </a:r>
            <a:r>
              <a:rPr lang="it-IT" sz="1600" dirty="0"/>
              <a:t> è stato un importante </a:t>
            </a:r>
            <a:r>
              <a:rPr lang="it-IT" sz="1600" dirty="0">
                <a:hlinkClick r:id="rId3" tooltip="Mercante d'arte"/>
              </a:rPr>
              <a:t>mercante</a:t>
            </a:r>
            <a:r>
              <a:rPr lang="it-IT" sz="1600" dirty="0"/>
              <a:t> ed </a:t>
            </a:r>
            <a:r>
              <a:rPr lang="it-IT" sz="1600" dirty="0">
                <a:hlinkClick r:id="rId4" tooltip="Editore"/>
              </a:rPr>
              <a:t>editore d'arte</a:t>
            </a:r>
            <a:r>
              <a:rPr lang="it-IT" sz="1600" dirty="0"/>
              <a:t> </a:t>
            </a:r>
            <a:r>
              <a:rPr lang="it-IT" sz="1600" dirty="0">
                <a:hlinkClick r:id="rId5" tooltip="Francia"/>
              </a:rPr>
              <a:t>francese</a:t>
            </a:r>
            <a:r>
              <a:rPr lang="it-IT" sz="1600" dirty="0"/>
              <a:t> del XIX secolo, con sede a </a:t>
            </a:r>
            <a:r>
              <a:rPr lang="it-IT" sz="1600" dirty="0">
                <a:hlinkClick r:id="rId6" tooltip="Parigi"/>
              </a:rPr>
              <a:t>Parigi</a:t>
            </a:r>
            <a:r>
              <a:rPr lang="it-IT" sz="1600" dirty="0"/>
              <a:t>.</a:t>
            </a:r>
          </a:p>
          <a:p>
            <a:r>
              <a:rPr lang="it-IT" sz="1600" dirty="0"/>
              <a:t>Passo dopo passo, ha sviluppato un mercato mondiale di riproduzioni di opere </a:t>
            </a:r>
            <a:r>
              <a:rPr lang="it-IT" sz="1600" dirty="0">
                <a:hlinkClick r:id="rId7" tooltip="Pittura"/>
              </a:rPr>
              <a:t>pittoriche</a:t>
            </a:r>
            <a:r>
              <a:rPr lang="it-IT" sz="1600" dirty="0"/>
              <a:t> e </a:t>
            </a:r>
            <a:r>
              <a:rPr lang="it-IT" sz="1600" dirty="0">
                <a:hlinkClick r:id="rId8" tooltip="Scultura"/>
              </a:rPr>
              <a:t>scultoree</a:t>
            </a:r>
            <a:r>
              <a:rPr lang="it-IT" sz="1600" dirty="0"/>
              <a:t>: una rete con filiali a </a:t>
            </a:r>
            <a:r>
              <a:rPr lang="it-IT" sz="1600" dirty="0">
                <a:hlinkClick r:id="rId9" tooltip="Londra"/>
              </a:rPr>
              <a:t>Londra</a:t>
            </a:r>
            <a:r>
              <a:rPr lang="it-IT" sz="1600" dirty="0"/>
              <a:t>, </a:t>
            </a:r>
            <a:r>
              <a:rPr lang="it-IT" sz="1600" dirty="0" err="1">
                <a:hlinkClick r:id="rId10" tooltip="Brussels"/>
              </a:rPr>
              <a:t>Brussels</a:t>
            </a:r>
            <a:r>
              <a:rPr lang="it-IT" sz="1600" dirty="0"/>
              <a:t>, </a:t>
            </a:r>
            <a:r>
              <a:rPr lang="it-IT" sz="1600" dirty="0">
                <a:hlinkClick r:id="rId11" tooltip="L'Aia"/>
              </a:rPr>
              <a:t>L'Aia</a:t>
            </a:r>
            <a:r>
              <a:rPr lang="it-IT" sz="1600" dirty="0"/>
              <a:t>, </a:t>
            </a:r>
            <a:r>
              <a:rPr lang="it-IT" sz="1600" dirty="0">
                <a:hlinkClick r:id="rId12" tooltip="Berlino"/>
              </a:rPr>
              <a:t>Berlino</a:t>
            </a:r>
            <a:r>
              <a:rPr lang="it-IT" sz="1600" dirty="0"/>
              <a:t> e </a:t>
            </a:r>
            <a:r>
              <a:rPr lang="it-IT" sz="1600" dirty="0">
                <a:hlinkClick r:id="rId13" tooltip="Vienna"/>
              </a:rPr>
              <a:t>Vienna</a:t>
            </a:r>
            <a:r>
              <a:rPr lang="it-IT" sz="1600" dirty="0"/>
              <a:t>, così come a </a:t>
            </a:r>
            <a:r>
              <a:rPr lang="it-IT" sz="1600" dirty="0">
                <a:hlinkClick r:id="rId14" tooltip="New York"/>
              </a:rPr>
              <a:t>New York</a:t>
            </a:r>
            <a:r>
              <a:rPr lang="it-IT" sz="1600" dirty="0"/>
              <a:t> e </a:t>
            </a:r>
            <a:r>
              <a:rPr lang="it-IT" sz="1600" dirty="0">
                <a:hlinkClick r:id="rId15" tooltip="Australia"/>
              </a:rPr>
              <a:t>Australia</a:t>
            </a:r>
            <a:r>
              <a:rPr lang="it-IT" sz="1600" dirty="0"/>
              <a:t>. Una così grande espansione è determinata dagli </a:t>
            </a:r>
            <a:r>
              <a:rPr lang="it-IT" sz="1600" i="1" dirty="0" err="1"/>
              <a:t>Ateliers</a:t>
            </a:r>
            <a:r>
              <a:rPr lang="it-IT" sz="1600" i="1" dirty="0"/>
              <a:t> fotografici</a:t>
            </a:r>
            <a:r>
              <a:rPr lang="it-IT" sz="1600" dirty="0"/>
              <a:t> e dal primo laboratorio insediato nel </a:t>
            </a:r>
            <a:r>
              <a:rPr lang="it-IT" sz="1600" dirty="0">
                <a:hlinkClick r:id="rId16" tooltip="1869"/>
              </a:rPr>
              <a:t>1869</a:t>
            </a:r>
            <a:r>
              <a:rPr lang="it-IT" sz="1600" dirty="0"/>
              <a:t> ad </a:t>
            </a:r>
            <a:r>
              <a:rPr lang="it-IT" sz="1600" dirty="0" err="1">
                <a:hlinkClick r:id="rId17" tooltip="Asnières-sur-Seine"/>
              </a:rPr>
              <a:t>Asnières</a:t>
            </a:r>
            <a:r>
              <a:rPr lang="it-IT" sz="1600" dirty="0"/>
              <a:t> allora piccolo borgo a nord di Parigi. L'ideatore dell'innovativo sistema di divulgazione dell'opera d'arte è stato </a:t>
            </a:r>
            <a:r>
              <a:rPr lang="it-IT" sz="1600" dirty="0" err="1">
                <a:hlinkClick r:id="rId18" tooltip="Adolphe Goupil (la pagina non esiste)"/>
              </a:rPr>
              <a:t>Adolphe</a:t>
            </a:r>
            <a:r>
              <a:rPr lang="it-IT" sz="1600" dirty="0">
                <a:hlinkClick r:id="rId18" tooltip="Adolphe Goupil (la pagina non esiste)"/>
              </a:rPr>
              <a:t> </a:t>
            </a:r>
            <a:r>
              <a:rPr lang="it-IT" sz="1600" dirty="0" err="1">
                <a:hlinkClick r:id="rId18" tooltip="Adolphe Goupil (la pagina non esiste)"/>
              </a:rPr>
              <a:t>Goupil</a:t>
            </a:r>
            <a:r>
              <a:rPr lang="it-IT" sz="1600" dirty="0"/>
              <a:t> (1806–1893), coadiuvato dalla figlia Marie sposata con l'artista </a:t>
            </a:r>
            <a:r>
              <a:rPr lang="it-IT" sz="1600" dirty="0">
                <a:hlinkClick r:id="rId19" tooltip="Jean-Léon Gérôme"/>
              </a:rPr>
              <a:t>Jean-Léon </a:t>
            </a:r>
            <a:r>
              <a:rPr lang="it-IT" sz="1600" dirty="0" err="1">
                <a:hlinkClick r:id="rId19" tooltip="Jean-Léon Gérôme"/>
              </a:rPr>
              <a:t>Gérôme</a:t>
            </a:r>
            <a:r>
              <a:rPr lang="it-IT" sz="1600" dirty="0" smtClean="0"/>
              <a:t>.</a:t>
            </a:r>
          </a:p>
          <a:p>
            <a:endParaRPr lang="it-IT" sz="1600" dirty="0"/>
          </a:p>
          <a:p>
            <a:r>
              <a:rPr lang="it-IT" sz="1600" dirty="0" err="1"/>
              <a:t>Adolphe</a:t>
            </a:r>
            <a:r>
              <a:rPr lang="it-IT" sz="1600" dirty="0"/>
              <a:t> </a:t>
            </a:r>
            <a:r>
              <a:rPr lang="it-IT" sz="1600" dirty="0" err="1"/>
              <a:t>Goupil</a:t>
            </a:r>
            <a:r>
              <a:rPr lang="it-IT" sz="1600" dirty="0"/>
              <a:t> che, da iniziale fabbricante, editore e mercante di stampe, diventa il committente - acquirente di costosi dipinti, realizzati esclusivamente per essere riprodotti, con le più moderne tecniche di stampa, in formati diversi in modo tale da soddisfare le esigenze della piccola e media borghesia il cui status economico non è ancora sufficientemente consolidato per poter sostenere l'acquisto di un quadro originale. La Maison </a:t>
            </a:r>
            <a:r>
              <a:rPr lang="it-IT" sz="1600" dirty="0" err="1"/>
              <a:t>Goupil</a:t>
            </a:r>
            <a:r>
              <a:rPr lang="it-IT" sz="1600" dirty="0"/>
              <a:t> di Parigi, con le sue numerose filiali aperte nelle principali città europee e d'oltreoceano, diventa, quindi, una sorta di </a:t>
            </a:r>
            <a:r>
              <a:rPr lang="it-IT" sz="1600" dirty="0" err="1"/>
              <a:t>arbiter</a:t>
            </a:r>
            <a:r>
              <a:rPr lang="it-IT" sz="1600" dirty="0"/>
              <a:t> </a:t>
            </a:r>
            <a:r>
              <a:rPr lang="it-IT" sz="1600" dirty="0" err="1"/>
              <a:t>elegantiae</a:t>
            </a:r>
            <a:r>
              <a:rPr lang="it-IT" sz="1600" dirty="0"/>
              <a:t> e di dittatrice del gusto borghese in pieno clima Belle </a:t>
            </a:r>
            <a:r>
              <a:rPr lang="it-IT" sz="1600" dirty="0" err="1"/>
              <a:t>Epoque</a:t>
            </a:r>
            <a:r>
              <a:rPr lang="it-IT" sz="1600" dirty="0"/>
              <a:t>.</a:t>
            </a:r>
          </a:p>
        </p:txBody>
      </p:sp>
    </p:spTree>
    <p:extLst>
      <p:ext uri="{BB962C8B-B14F-4D97-AF65-F5344CB8AC3E}">
        <p14:creationId xmlns:p14="http://schemas.microsoft.com/office/powerpoint/2010/main" val="3319394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77330" y="365125"/>
            <a:ext cx="2776470" cy="1325563"/>
          </a:xfrm>
        </p:spPr>
        <p:txBody>
          <a:bodyPr/>
          <a:lstStyle/>
          <a:p>
            <a:pPr algn="ctr"/>
            <a:r>
              <a:rPr lang="it-IT" dirty="0" err="1"/>
              <a:t>W</a:t>
            </a:r>
            <a:r>
              <a:rPr lang="it-IT" dirty="0" err="1" smtClean="0"/>
              <a:t>asmes</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91294"/>
            <a:ext cx="8783391" cy="5489620"/>
          </a:xfrm>
        </p:spPr>
      </p:pic>
    </p:spTree>
    <p:extLst>
      <p:ext uri="{BB962C8B-B14F-4D97-AF65-F5344CB8AC3E}">
        <p14:creationId xmlns:p14="http://schemas.microsoft.com/office/powerpoint/2010/main" val="27888336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298546" y="479565"/>
            <a:ext cx="2055253" cy="1211123"/>
          </a:xfrm>
        </p:spPr>
        <p:txBody>
          <a:bodyPr>
            <a:normAutofit/>
          </a:bodyPr>
          <a:lstStyle/>
          <a:p>
            <a:pPr algn="ctr"/>
            <a:r>
              <a:rPr lang="it-IT" sz="2400" dirty="0" err="1" smtClean="0"/>
              <a:t>Wasmes</a:t>
            </a:r>
            <a:r>
              <a:rPr lang="it-IT" sz="2400" dirty="0" smtClean="0"/>
              <a:t>,</a:t>
            </a:r>
            <a:br>
              <a:rPr lang="it-IT" sz="2400" dirty="0" smtClean="0"/>
            </a:br>
            <a:r>
              <a:rPr lang="it-IT" sz="2400" dirty="0" smtClean="0"/>
              <a:t> </a:t>
            </a:r>
            <a:br>
              <a:rPr lang="it-IT" sz="2400" dirty="0" smtClean="0"/>
            </a:br>
            <a:r>
              <a:rPr lang="it-IT" sz="2400" dirty="0" smtClean="0"/>
              <a:t>casa </a:t>
            </a:r>
            <a:r>
              <a:rPr lang="it-IT" sz="2400" dirty="0" err="1" smtClean="0"/>
              <a:t>Decrucq</a:t>
            </a:r>
            <a:endParaRPr lang="it-IT" sz="2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152" y="479565"/>
            <a:ext cx="9036744" cy="6378436"/>
          </a:xfrm>
        </p:spPr>
      </p:pic>
    </p:spTree>
    <p:extLst>
      <p:ext uri="{BB962C8B-B14F-4D97-AF65-F5344CB8AC3E}">
        <p14:creationId xmlns:p14="http://schemas.microsoft.com/office/powerpoint/2010/main" val="2568558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491730" y="598829"/>
            <a:ext cx="2421228" cy="2904225"/>
          </a:xfrm>
        </p:spPr>
        <p:txBody>
          <a:bodyPr>
            <a:normAutofit/>
          </a:bodyPr>
          <a:lstStyle/>
          <a:p>
            <a:pPr algn="ctr"/>
            <a:r>
              <a:rPr lang="it-IT" sz="2400" dirty="0" smtClean="0"/>
              <a:t>Dal film</a:t>
            </a:r>
            <a:br>
              <a:rPr lang="it-IT" sz="2400" dirty="0" smtClean="0"/>
            </a:br>
            <a:r>
              <a:rPr lang="it-IT" sz="2400" dirty="0" smtClean="0"/>
              <a:t> </a:t>
            </a:r>
            <a:br>
              <a:rPr lang="it-IT" sz="2400" dirty="0" smtClean="0"/>
            </a:br>
            <a:r>
              <a:rPr lang="it-IT" sz="2400" dirty="0" smtClean="0"/>
              <a:t>«Brama di vivere»</a:t>
            </a:r>
            <a:br>
              <a:rPr lang="it-IT" sz="2400" dirty="0" smtClean="0"/>
            </a:br>
            <a:r>
              <a:rPr lang="it-IT" sz="2400" dirty="0" smtClean="0"/>
              <a:t/>
            </a:r>
            <a:br>
              <a:rPr lang="it-IT" sz="2400" dirty="0" smtClean="0"/>
            </a:br>
            <a:r>
              <a:rPr lang="it-IT" sz="2400" dirty="0" smtClean="0"/>
              <a:t>con Kirk Douglas</a:t>
            </a:r>
            <a:endParaRPr lang="it-IT" sz="2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98829"/>
            <a:ext cx="9362137" cy="6236392"/>
          </a:xfrm>
        </p:spPr>
      </p:pic>
    </p:spTree>
    <p:extLst>
      <p:ext uri="{BB962C8B-B14F-4D97-AF65-F5344CB8AC3E}">
        <p14:creationId xmlns:p14="http://schemas.microsoft.com/office/powerpoint/2010/main" val="2705929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6975" y="14487"/>
            <a:ext cx="9181815" cy="6843513"/>
          </a:xfrm>
        </p:spPr>
      </p:pic>
    </p:spTree>
    <p:extLst>
      <p:ext uri="{BB962C8B-B14F-4D97-AF65-F5344CB8AC3E}">
        <p14:creationId xmlns:p14="http://schemas.microsoft.com/office/powerpoint/2010/main" val="1844827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740202" y="365125"/>
            <a:ext cx="3613597" cy="1325563"/>
          </a:xfrm>
        </p:spPr>
        <p:txBody>
          <a:bodyPr>
            <a:normAutofit/>
          </a:bodyPr>
          <a:lstStyle/>
          <a:p>
            <a:r>
              <a:rPr lang="it-IT" sz="2000" dirty="0" smtClean="0"/>
              <a:t>De </a:t>
            </a:r>
            <a:r>
              <a:rPr lang="it-IT" sz="2000" dirty="0" err="1" smtClean="0"/>
              <a:t>Imitatione</a:t>
            </a:r>
            <a:r>
              <a:rPr lang="it-IT" sz="2000" dirty="0" smtClean="0"/>
              <a:t> </a:t>
            </a:r>
            <a:r>
              <a:rPr lang="it-IT" sz="2000" dirty="0" err="1" smtClean="0"/>
              <a:t>Christi</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186412" cy="6703576"/>
          </a:xfrm>
        </p:spPr>
      </p:pic>
    </p:spTree>
    <p:extLst>
      <p:ext uri="{BB962C8B-B14F-4D97-AF65-F5344CB8AC3E}">
        <p14:creationId xmlns:p14="http://schemas.microsoft.com/office/powerpoint/2010/main" val="535226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0" y="115910"/>
            <a:ext cx="11526592" cy="6742090"/>
          </a:xfrm>
        </p:spPr>
        <p:txBody>
          <a:bodyPr>
            <a:normAutofit/>
          </a:bodyPr>
          <a:lstStyle/>
          <a:p>
            <a:r>
              <a:rPr lang="it-IT" sz="2000" b="1" dirty="0"/>
              <a:t>1877</a:t>
            </a:r>
            <a:endParaRPr lang="it-IT" sz="2000" dirty="0"/>
          </a:p>
          <a:p>
            <a:r>
              <a:rPr lang="it-IT" sz="2000" dirty="0"/>
              <a:t>Il 14 gennaio viene assunto, sempre su indicazione dello zio Vincent, come commesso nella libreria </a:t>
            </a:r>
            <a:r>
              <a:rPr lang="it-IT" sz="2000" b="1" dirty="0"/>
              <a:t>Van </a:t>
            </a:r>
            <a:r>
              <a:rPr lang="it-IT" sz="2000" b="1" dirty="0" err="1"/>
              <a:t>Blussè</a:t>
            </a:r>
            <a:r>
              <a:rPr lang="it-IT" sz="2000" b="1" dirty="0"/>
              <a:t> &amp;Van </a:t>
            </a:r>
            <a:r>
              <a:rPr lang="it-IT" sz="2000" b="1" dirty="0" err="1"/>
              <a:t>Braam</a:t>
            </a:r>
            <a:r>
              <a:rPr lang="it-IT" sz="2000" b="1" dirty="0"/>
              <a:t> </a:t>
            </a:r>
            <a:r>
              <a:rPr lang="it-IT" sz="2000" dirty="0"/>
              <a:t>a Dordrecht diretta dal sig. </a:t>
            </a:r>
            <a:r>
              <a:rPr lang="it-IT" sz="2000" dirty="0" err="1"/>
              <a:t>Braat</a:t>
            </a:r>
            <a:r>
              <a:rPr lang="it-IT" sz="2000" dirty="0"/>
              <a:t>. Abita presso la famiglia del commerciante di grano </a:t>
            </a:r>
            <a:r>
              <a:rPr lang="it-IT" sz="2000" dirty="0" err="1"/>
              <a:t>Rijken</a:t>
            </a:r>
            <a:r>
              <a:rPr lang="it-IT" sz="2000" dirty="0"/>
              <a:t>. Come al solito legge tanto e traduce la Bibbia in varie lingue e disegna. Si sente attratto dalla religione, scrive a Theo: </a:t>
            </a:r>
            <a:r>
              <a:rPr lang="it-IT" sz="2000" i="1" dirty="0"/>
              <a:t>“Mi sento attratto dalla religione e desidero consolare gli umili. Penso che il mestiere di pittore e artista sia bello, ma credo che il mestiere di mio padre sia più sacro”</a:t>
            </a:r>
            <a:r>
              <a:rPr lang="it-IT" sz="2000" dirty="0"/>
              <a:t>.</a:t>
            </a:r>
          </a:p>
          <a:p>
            <a:r>
              <a:rPr lang="it-IT" sz="2000" dirty="0"/>
              <a:t>Il 9 maggio parte per Amsterdam per prepararsi agli esami di </a:t>
            </a:r>
            <a:r>
              <a:rPr lang="it-IT" sz="2000" b="1" dirty="0"/>
              <a:t>Teologia</a:t>
            </a:r>
            <a:r>
              <a:rPr lang="it-IT" sz="2000" dirty="0"/>
              <a:t>. Vive presso sui </a:t>
            </a:r>
            <a:r>
              <a:rPr lang="it-IT" sz="2000" b="1" dirty="0"/>
              <a:t>zio Johannes,</a:t>
            </a:r>
            <a:r>
              <a:rPr lang="it-IT" sz="2000" dirty="0"/>
              <a:t> vedovo, che dirige i cantieri navali. Il suo prof. di lettere classiche è </a:t>
            </a:r>
            <a:r>
              <a:rPr lang="it-IT" sz="2000" b="1" dirty="0"/>
              <a:t>Mendes da Costa</a:t>
            </a:r>
            <a:r>
              <a:rPr lang="it-IT" sz="2000" dirty="0"/>
              <a:t>. Frequenta musei e la galleria d’arte dello </a:t>
            </a:r>
            <a:r>
              <a:rPr lang="it-IT" sz="2000" b="1" dirty="0"/>
              <a:t>zio </a:t>
            </a:r>
            <a:r>
              <a:rPr lang="it-IT" sz="2000" b="1" dirty="0" err="1"/>
              <a:t>Cornelis</a:t>
            </a:r>
            <a:r>
              <a:rPr lang="it-IT" sz="2000" b="1" dirty="0"/>
              <a:t> </a:t>
            </a:r>
            <a:r>
              <a:rPr lang="it-IT" sz="2000" dirty="0"/>
              <a:t>(</a:t>
            </a:r>
            <a:r>
              <a:rPr lang="it-IT" sz="2000" dirty="0" err="1"/>
              <a:t>Cor</a:t>
            </a:r>
            <a:r>
              <a:rPr lang="it-IT" sz="2000" dirty="0"/>
              <a:t> nelle lettere)</a:t>
            </a:r>
          </a:p>
          <a:p>
            <a:r>
              <a:rPr lang="it-IT" sz="2000" dirty="0"/>
              <a:t> </a:t>
            </a:r>
          </a:p>
          <a:p>
            <a:r>
              <a:rPr lang="it-IT" sz="2000" b="1" dirty="0"/>
              <a:t>1878</a:t>
            </a:r>
            <a:endParaRPr lang="it-IT" sz="2000" dirty="0"/>
          </a:p>
          <a:p>
            <a:r>
              <a:rPr lang="it-IT" sz="2000" dirty="0"/>
              <a:t>L’esito degli esami per l’ammissione a Teologia è negativo e allora a luglio va a Bruxelles con il padre e il reverendo Jones per iscriversi alla scuola di evangelizzazione dove non è richiesto lo studio del latino e del greco e che dopo tre mesi di corso abilita al titolo di predicatore popolare.</a:t>
            </a:r>
          </a:p>
          <a:p>
            <a:r>
              <a:rPr lang="it-IT" sz="2000" dirty="0"/>
              <a:t>Allo scadere dei tre mesi non ottiene la nomina a causa del suo carattere indipendente e refrattario a ogni sottomissione pur essendo il migliore allievo.</a:t>
            </a:r>
          </a:p>
          <a:p>
            <a:r>
              <a:rPr lang="it-IT" sz="2000" dirty="0"/>
              <a:t>A spese del padre si trasferisce a </a:t>
            </a:r>
            <a:r>
              <a:rPr lang="it-IT" sz="2000" b="1" dirty="0" err="1"/>
              <a:t>Paturages</a:t>
            </a:r>
            <a:r>
              <a:rPr lang="it-IT" sz="2000" dirty="0"/>
              <a:t>, presso </a:t>
            </a:r>
            <a:r>
              <a:rPr lang="it-IT" sz="2000" dirty="0" err="1"/>
              <a:t>Mons</a:t>
            </a:r>
            <a:r>
              <a:rPr lang="it-IT" sz="2000" dirty="0"/>
              <a:t> nel </a:t>
            </a:r>
            <a:r>
              <a:rPr lang="it-IT" sz="2000" dirty="0" err="1"/>
              <a:t>Borinage</a:t>
            </a:r>
            <a:r>
              <a:rPr lang="it-IT" sz="2000" dirty="0"/>
              <a:t> (Belgio meridionale): insegna ai bambini, visita i malati, commenta la Bibbia ai minatori, disegna.</a:t>
            </a:r>
          </a:p>
          <a:p>
            <a:endParaRPr lang="it-IT" sz="2000" dirty="0"/>
          </a:p>
        </p:txBody>
      </p:sp>
    </p:spTree>
    <p:extLst>
      <p:ext uri="{BB962C8B-B14F-4D97-AF65-F5344CB8AC3E}">
        <p14:creationId xmlns:p14="http://schemas.microsoft.com/office/powerpoint/2010/main" val="17561461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175788"/>
          </a:xfrm>
        </p:spPr>
        <p:txBody>
          <a:bodyPr>
            <a:normAutofit fontScale="90000"/>
          </a:bodyPr>
          <a:lstStyle/>
          <a:p>
            <a:endParaRPr lang="it-IT" dirty="0"/>
          </a:p>
        </p:txBody>
      </p:sp>
      <p:sp>
        <p:nvSpPr>
          <p:cNvPr id="3" name="Segnaposto contenuto 2"/>
          <p:cNvSpPr>
            <a:spLocks noGrp="1"/>
          </p:cNvSpPr>
          <p:nvPr>
            <p:ph idx="1"/>
          </p:nvPr>
        </p:nvSpPr>
        <p:spPr>
          <a:xfrm>
            <a:off x="838200" y="888642"/>
            <a:ext cx="10515600" cy="5288321"/>
          </a:xfrm>
        </p:spPr>
        <p:txBody>
          <a:bodyPr>
            <a:normAutofit fontScale="55000" lnSpcReduction="20000"/>
          </a:bodyPr>
          <a:lstStyle/>
          <a:p>
            <a:r>
              <a:rPr lang="it-IT" b="1" dirty="0"/>
              <a:t>1879</a:t>
            </a:r>
            <a:endParaRPr lang="it-IT" dirty="0"/>
          </a:p>
          <a:p>
            <a:r>
              <a:rPr lang="it-IT" dirty="0"/>
              <a:t>Ottiene una nomina provvisoria come evangelista laico a </a:t>
            </a:r>
            <a:r>
              <a:rPr lang="it-IT" b="1" dirty="0" err="1"/>
              <a:t>Wasmes</a:t>
            </a:r>
            <a:r>
              <a:rPr lang="it-IT" dirty="0"/>
              <a:t> sempre nel </a:t>
            </a:r>
            <a:r>
              <a:rPr lang="it-IT" dirty="0" err="1"/>
              <a:t>Borinage</a:t>
            </a:r>
            <a:r>
              <a:rPr lang="it-IT" dirty="0"/>
              <a:t>, per 50 franchi mensili, vivendo nella casa del fornaio Denis. Giudicandola poi troppo confortevole si trasferisce in una baracca, i soldi dello stipendio li offre ai minatori, cercando di applicare gli insegnamenti evangelici di povertà e solidarietà. Una vita così poco decorosa non piace al Consiglio ecclesiastico di Bruxelles che non gli rinnova la nomina. </a:t>
            </a:r>
          </a:p>
          <a:p>
            <a:r>
              <a:rPr lang="it-IT" dirty="0"/>
              <a:t>Compie un viaggio a piedi fino a Bruxelles per incontrare il reverendo </a:t>
            </a:r>
            <a:r>
              <a:rPr lang="it-IT" b="1" dirty="0" err="1"/>
              <a:t>Pietersen</a:t>
            </a:r>
            <a:r>
              <a:rPr lang="it-IT" b="1" dirty="0"/>
              <a:t>,</a:t>
            </a:r>
            <a:r>
              <a:rPr lang="it-IT" dirty="0"/>
              <a:t> pittore dilettante. Si trasferisce in un altro paese del </a:t>
            </a:r>
            <a:r>
              <a:rPr lang="it-IT" dirty="0" err="1"/>
              <a:t>Borinage</a:t>
            </a:r>
            <a:r>
              <a:rPr lang="it-IT" dirty="0"/>
              <a:t>, a</a:t>
            </a:r>
            <a:r>
              <a:rPr lang="it-IT" b="1" dirty="0"/>
              <a:t> </a:t>
            </a:r>
            <a:r>
              <a:rPr lang="it-IT" b="1" dirty="0" err="1"/>
              <a:t>Cuesmes</a:t>
            </a:r>
            <a:r>
              <a:rPr lang="it-IT" dirty="0"/>
              <a:t> dove abita presso il minatore </a:t>
            </a:r>
            <a:r>
              <a:rPr lang="it-IT" b="1" dirty="0"/>
              <a:t>Charles </a:t>
            </a:r>
            <a:r>
              <a:rPr lang="it-IT" b="1" dirty="0" err="1"/>
              <a:t>Decrucq</a:t>
            </a:r>
            <a:r>
              <a:rPr lang="it-IT" dirty="0"/>
              <a:t>, allestendo il suo primo studio. Disegna i minatori e copia le opere di </a:t>
            </a:r>
            <a:r>
              <a:rPr lang="it-IT" b="1" dirty="0" err="1"/>
              <a:t>Millet</a:t>
            </a:r>
            <a:r>
              <a:rPr lang="it-IT" dirty="0"/>
              <a:t>. Legge </a:t>
            </a:r>
            <a:r>
              <a:rPr lang="it-IT" b="1" dirty="0"/>
              <a:t>Shakespeare, </a:t>
            </a:r>
            <a:r>
              <a:rPr lang="it-IT" b="1" dirty="0" err="1"/>
              <a:t>Michelet</a:t>
            </a:r>
            <a:r>
              <a:rPr lang="it-IT" b="1" dirty="0"/>
              <a:t>, Hugo e Dickens.</a:t>
            </a:r>
            <a:endParaRPr lang="it-IT" dirty="0"/>
          </a:p>
          <a:p>
            <a:r>
              <a:rPr lang="it-IT" dirty="0"/>
              <a:t>A novembre viaggia a piedi per 70 Km a </a:t>
            </a:r>
            <a:r>
              <a:rPr lang="it-IT" dirty="0" err="1"/>
              <a:t>Courrieres</a:t>
            </a:r>
            <a:r>
              <a:rPr lang="it-IT" dirty="0"/>
              <a:t> per incontrare il pittore </a:t>
            </a:r>
            <a:r>
              <a:rPr lang="it-IT" b="1" dirty="0"/>
              <a:t>Jules Breton,</a:t>
            </a:r>
            <a:r>
              <a:rPr lang="it-IT" dirty="0"/>
              <a:t> ma colpito dalla freddezza e pulizia della casa non ha il coraggio di presentarsi.</a:t>
            </a:r>
          </a:p>
          <a:p>
            <a:r>
              <a:rPr lang="it-IT" b="1" dirty="0"/>
              <a:t>1880</a:t>
            </a:r>
            <a:endParaRPr lang="it-IT" dirty="0"/>
          </a:p>
          <a:p>
            <a:r>
              <a:rPr lang="it-IT" dirty="0"/>
              <a:t>Si trasferisce a </a:t>
            </a:r>
            <a:r>
              <a:rPr lang="it-IT" b="1" dirty="0"/>
              <a:t>Bruxelles</a:t>
            </a:r>
            <a:r>
              <a:rPr lang="it-IT" dirty="0"/>
              <a:t> dove si iscrive </a:t>
            </a:r>
            <a:r>
              <a:rPr lang="it-IT" b="1" dirty="0"/>
              <a:t>all’accademia di belle arti</a:t>
            </a:r>
            <a:r>
              <a:rPr lang="it-IT" dirty="0"/>
              <a:t>, studia l’opera di </a:t>
            </a:r>
            <a:r>
              <a:rPr lang="it-IT" b="1" dirty="0" err="1"/>
              <a:t>Daumier</a:t>
            </a:r>
            <a:r>
              <a:rPr lang="it-IT" dirty="0"/>
              <a:t> e conosce il pittore olandese </a:t>
            </a:r>
            <a:r>
              <a:rPr lang="it-IT" b="1" dirty="0" err="1"/>
              <a:t>Anthon</a:t>
            </a:r>
            <a:r>
              <a:rPr lang="it-IT" b="1" dirty="0"/>
              <a:t> G.A. van </a:t>
            </a:r>
            <a:r>
              <a:rPr lang="it-IT" b="1" dirty="0" err="1"/>
              <a:t>Rappard</a:t>
            </a:r>
            <a:r>
              <a:rPr lang="it-IT" dirty="0"/>
              <a:t>. Comincia a scrivere dettagliatamente circa le sue difficoltà economiche prima alla famiglia  e poi solo a Theo. </a:t>
            </a:r>
          </a:p>
          <a:p>
            <a:r>
              <a:rPr lang="it-IT" b="1" dirty="0"/>
              <a:t>1881</a:t>
            </a:r>
            <a:endParaRPr lang="it-IT" dirty="0"/>
          </a:p>
          <a:p>
            <a:r>
              <a:rPr lang="it-IT" dirty="0"/>
              <a:t>Torna a </a:t>
            </a:r>
            <a:r>
              <a:rPr lang="it-IT" dirty="0" err="1"/>
              <a:t>Etten</a:t>
            </a:r>
            <a:r>
              <a:rPr lang="it-IT" dirty="0"/>
              <a:t> con la famiglia e si innamora della </a:t>
            </a:r>
            <a:r>
              <a:rPr lang="it-IT" dirty="0" smtClean="0"/>
              <a:t>cugina </a:t>
            </a:r>
            <a:r>
              <a:rPr lang="it-IT" b="1" dirty="0" err="1" smtClean="0"/>
              <a:t>Kee</a:t>
            </a:r>
            <a:r>
              <a:rPr lang="it-IT" b="1" dirty="0" smtClean="0"/>
              <a:t> </a:t>
            </a:r>
            <a:r>
              <a:rPr lang="it-IT" b="1" dirty="0" err="1" smtClean="0"/>
              <a:t>Vos</a:t>
            </a:r>
            <a:r>
              <a:rPr lang="it-IT" b="1" dirty="0" smtClean="0"/>
              <a:t> </a:t>
            </a:r>
            <a:r>
              <a:rPr lang="it-IT" dirty="0"/>
              <a:t>(Kate) rimasta vedova, di 7 anni più vecchia e con un bimbo di 4 anni. Figlia del pastore </a:t>
            </a:r>
            <a:r>
              <a:rPr lang="it-IT" dirty="0" err="1"/>
              <a:t>Stricker</a:t>
            </a:r>
            <a:r>
              <a:rPr lang="it-IT" dirty="0"/>
              <a:t>. Anche questa relazione non è corrisposta e anzi è molto contrastata dalle due famiglie. Un giorno, davanti al padre di </a:t>
            </a:r>
            <a:r>
              <a:rPr lang="it-IT" dirty="0" err="1"/>
              <a:t>Kee</a:t>
            </a:r>
            <a:r>
              <a:rPr lang="it-IT" dirty="0"/>
              <a:t> si brucia quasi una mano sopra una lampada .</a:t>
            </a:r>
          </a:p>
          <a:p>
            <a:r>
              <a:rPr lang="it-IT" dirty="0"/>
              <a:t>A L’Aia è ospite e prende lezioni da Mauve e dipinge nature morte.</a:t>
            </a:r>
          </a:p>
          <a:p>
            <a:r>
              <a:rPr lang="it-IT" dirty="0"/>
              <a:t>Legge </a:t>
            </a:r>
            <a:r>
              <a:rPr lang="it-IT" i="1" dirty="0"/>
              <a:t>Shirley</a:t>
            </a:r>
            <a:r>
              <a:rPr lang="it-IT" dirty="0"/>
              <a:t> di Charlotte Bronte</a:t>
            </a:r>
          </a:p>
          <a:p>
            <a:r>
              <a:rPr lang="it-IT" dirty="0"/>
              <a:t>Alla fine dell’anno, dopo un violento litigio col padre, dal quale rifiuta ogni aiuto economico, parte per L’Aia.</a:t>
            </a:r>
          </a:p>
          <a:p>
            <a:endParaRPr lang="it-IT" dirty="0"/>
          </a:p>
        </p:txBody>
      </p:sp>
    </p:spTree>
    <p:extLst>
      <p:ext uri="{BB962C8B-B14F-4D97-AF65-F5344CB8AC3E}">
        <p14:creationId xmlns:p14="http://schemas.microsoft.com/office/powerpoint/2010/main" val="33656340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2000" dirty="0" smtClean="0"/>
              <a:t>La sede della </a:t>
            </a:r>
            <a:r>
              <a:rPr lang="it-IT" sz="2000" dirty="0" err="1" smtClean="0"/>
              <a:t>Goupil</a:t>
            </a:r>
            <a:r>
              <a:rPr lang="it-IT" sz="2000" dirty="0" smtClean="0"/>
              <a:t> a Bruxelles</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674070"/>
            <a:ext cx="12221934" cy="3807602"/>
          </a:xfrm>
        </p:spPr>
      </p:pic>
    </p:spTree>
    <p:extLst>
      <p:ext uri="{BB962C8B-B14F-4D97-AF65-F5344CB8AC3E}">
        <p14:creationId xmlns:p14="http://schemas.microsoft.com/office/powerpoint/2010/main" val="31127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185" y="0"/>
            <a:ext cx="12091815" cy="5945143"/>
          </a:xfrm>
        </p:spPr>
      </p:pic>
      <p:sp>
        <p:nvSpPr>
          <p:cNvPr id="3" name="CasellaDiTesto 2"/>
          <p:cNvSpPr txBox="1"/>
          <p:nvPr/>
        </p:nvSpPr>
        <p:spPr>
          <a:xfrm>
            <a:off x="100185" y="6310268"/>
            <a:ext cx="11694017" cy="369332"/>
          </a:xfrm>
          <a:prstGeom prst="rect">
            <a:avLst/>
          </a:prstGeom>
          <a:noFill/>
        </p:spPr>
        <p:txBody>
          <a:bodyPr wrap="square" rtlCol="0">
            <a:spAutoFit/>
          </a:bodyPr>
          <a:lstStyle/>
          <a:p>
            <a:pPr algn="ctr"/>
            <a:r>
              <a:rPr lang="it-IT" dirty="0" smtClean="0"/>
              <a:t>1876 -  Il Vicariato a </a:t>
            </a:r>
            <a:r>
              <a:rPr lang="it-IT" dirty="0" err="1" smtClean="0"/>
              <a:t>Etten</a:t>
            </a:r>
            <a:endParaRPr lang="it-IT" dirty="0"/>
          </a:p>
        </p:txBody>
      </p:sp>
    </p:spTree>
    <p:extLst>
      <p:ext uri="{BB962C8B-B14F-4D97-AF65-F5344CB8AC3E}">
        <p14:creationId xmlns:p14="http://schemas.microsoft.com/office/powerpoint/2010/main" val="2461553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55000" lnSpcReduction="20000"/>
          </a:bodyPr>
          <a:lstStyle/>
          <a:p>
            <a:r>
              <a:rPr lang="it-IT" b="1" dirty="0"/>
              <a:t>1853</a:t>
            </a:r>
            <a:endParaRPr lang="it-IT" dirty="0"/>
          </a:p>
          <a:p>
            <a:r>
              <a:rPr lang="it-IT" dirty="0"/>
              <a:t> </a:t>
            </a:r>
          </a:p>
          <a:p>
            <a:r>
              <a:rPr lang="it-IT" dirty="0"/>
              <a:t>Nasce il 30 marzo 1853 a </a:t>
            </a:r>
            <a:r>
              <a:rPr lang="it-IT" b="1" dirty="0" err="1"/>
              <a:t>Groot</a:t>
            </a:r>
            <a:r>
              <a:rPr lang="it-IT" b="1" dirty="0"/>
              <a:t> </a:t>
            </a:r>
            <a:r>
              <a:rPr lang="it-IT" b="1" dirty="0" err="1"/>
              <a:t>Zundert</a:t>
            </a:r>
            <a:r>
              <a:rPr lang="it-IT" dirty="0"/>
              <a:t> (6000 abitanti) nel</a:t>
            </a:r>
            <a:r>
              <a:rPr lang="it-IT" b="1" dirty="0"/>
              <a:t> </a:t>
            </a:r>
            <a:r>
              <a:rPr lang="it-IT" b="1" dirty="0" err="1"/>
              <a:t>Brabante</a:t>
            </a:r>
            <a:r>
              <a:rPr lang="it-IT" dirty="0"/>
              <a:t> olandese, vicino al confine belga.</a:t>
            </a:r>
          </a:p>
          <a:p>
            <a:r>
              <a:rPr lang="it-IT" dirty="0"/>
              <a:t>Esattamente un anno prima era nato morto un fratellino anch’egli chiamato Vincent.</a:t>
            </a:r>
          </a:p>
          <a:p>
            <a:r>
              <a:rPr lang="it-IT" dirty="0"/>
              <a:t>Il padre </a:t>
            </a:r>
            <a:r>
              <a:rPr lang="it-IT" b="1" dirty="0" err="1"/>
              <a:t>Theodorus</a:t>
            </a:r>
            <a:r>
              <a:rPr lang="it-IT" dirty="0"/>
              <a:t> nato a </a:t>
            </a:r>
            <a:r>
              <a:rPr lang="it-IT" dirty="0" err="1"/>
              <a:t>Benshop</a:t>
            </a:r>
            <a:r>
              <a:rPr lang="it-IT" dirty="0"/>
              <a:t> nel 1822 era pastore protestante calvinista (studi a Utrecht) e dal 1849 era stato assegnato alla parrocchia di </a:t>
            </a:r>
            <a:r>
              <a:rPr lang="it-IT" dirty="0" err="1"/>
              <a:t>Groot</a:t>
            </a:r>
            <a:r>
              <a:rPr lang="it-IT" dirty="0"/>
              <a:t> </a:t>
            </a:r>
            <a:r>
              <a:rPr lang="it-IT" dirty="0" err="1"/>
              <a:t>Zundert</a:t>
            </a:r>
            <a:r>
              <a:rPr lang="it-IT" dirty="0"/>
              <a:t>. Nel 1851 aveva sposato Anne </a:t>
            </a:r>
            <a:r>
              <a:rPr lang="it-IT" dirty="0" err="1"/>
              <a:t>Cornelie</a:t>
            </a:r>
            <a:r>
              <a:rPr lang="it-IT" dirty="0"/>
              <a:t> </a:t>
            </a:r>
            <a:r>
              <a:rPr lang="it-IT" dirty="0" err="1"/>
              <a:t>Corbentus</a:t>
            </a:r>
            <a:r>
              <a:rPr lang="it-IT" dirty="0"/>
              <a:t>., nata a L’Aia nel 1819 da un facoltoso rilegatore di corte.</a:t>
            </a:r>
          </a:p>
          <a:p>
            <a:r>
              <a:rPr lang="it-IT" b="1" dirty="0"/>
              <a:t>1857</a:t>
            </a:r>
            <a:endParaRPr lang="it-IT" dirty="0"/>
          </a:p>
          <a:p>
            <a:r>
              <a:rPr lang="it-IT" dirty="0"/>
              <a:t>Nasce il fratello </a:t>
            </a:r>
            <a:r>
              <a:rPr lang="it-IT" b="1" dirty="0" err="1"/>
              <a:t>Theodorus</a:t>
            </a:r>
            <a:r>
              <a:rPr lang="it-IT" b="1" dirty="0"/>
              <a:t> (Theo).</a:t>
            </a:r>
            <a:r>
              <a:rPr lang="it-IT" dirty="0"/>
              <a:t> Nel 1855 era nata Anne </a:t>
            </a:r>
            <a:r>
              <a:rPr lang="it-IT" dirty="0" err="1"/>
              <a:t>Cornelie</a:t>
            </a:r>
            <a:r>
              <a:rPr lang="it-IT" dirty="0"/>
              <a:t> che morirà nel 1930, nel 1859 </a:t>
            </a:r>
            <a:r>
              <a:rPr lang="it-IT" dirty="0" err="1"/>
              <a:t>Elisabeth</a:t>
            </a:r>
            <a:r>
              <a:rPr lang="it-IT" dirty="0"/>
              <a:t> </a:t>
            </a:r>
            <a:r>
              <a:rPr lang="it-IT" dirty="0" err="1"/>
              <a:t>Huberte</a:t>
            </a:r>
            <a:r>
              <a:rPr lang="it-IT" dirty="0"/>
              <a:t> (1859-1930), nel 1862 </a:t>
            </a:r>
            <a:r>
              <a:rPr lang="it-IT" dirty="0" err="1"/>
              <a:t>Willemien</a:t>
            </a:r>
            <a:r>
              <a:rPr lang="it-IT" dirty="0"/>
              <a:t> </a:t>
            </a:r>
            <a:r>
              <a:rPr lang="it-IT" dirty="0" err="1"/>
              <a:t>Jacoba</a:t>
            </a:r>
            <a:r>
              <a:rPr lang="it-IT" dirty="0"/>
              <a:t> (1859-1936),  e nel 1867 </a:t>
            </a:r>
            <a:r>
              <a:rPr lang="it-IT" dirty="0" err="1"/>
              <a:t>Cornelis</a:t>
            </a:r>
            <a:r>
              <a:rPr lang="it-IT" dirty="0"/>
              <a:t> Vincent (1867-1900).</a:t>
            </a:r>
          </a:p>
          <a:p>
            <a:r>
              <a:rPr lang="it-IT" dirty="0"/>
              <a:t> </a:t>
            </a:r>
          </a:p>
          <a:p>
            <a:r>
              <a:rPr lang="it-IT" b="1" dirty="0"/>
              <a:t>1864</a:t>
            </a:r>
            <a:endParaRPr lang="it-IT" dirty="0"/>
          </a:p>
          <a:p>
            <a:r>
              <a:rPr lang="it-IT" dirty="0"/>
              <a:t>Dopo aver frequentato la scuola pubblica nel 1864 entra nel collegio protestante di </a:t>
            </a:r>
            <a:r>
              <a:rPr lang="it-IT" b="1" dirty="0" err="1"/>
              <a:t>Zevenbergen</a:t>
            </a:r>
            <a:r>
              <a:rPr lang="it-IT" dirty="0"/>
              <a:t>, che lascerà nel 1866. </a:t>
            </a:r>
            <a:r>
              <a:rPr lang="it-IT" b="1" dirty="0"/>
              <a:t>Studia francese, inglese e tedesco.</a:t>
            </a:r>
            <a:r>
              <a:rPr lang="it-IT" dirty="0"/>
              <a:t> </a:t>
            </a:r>
          </a:p>
          <a:p>
            <a:r>
              <a:rPr lang="it-IT" b="1" dirty="0"/>
              <a:t>1866 </a:t>
            </a:r>
            <a:endParaRPr lang="it-IT" dirty="0"/>
          </a:p>
          <a:p>
            <a:r>
              <a:rPr lang="it-IT" dirty="0"/>
              <a:t>Frequenta un’altra scuola presbiteriale a </a:t>
            </a:r>
            <a:r>
              <a:rPr lang="it-IT" b="1" dirty="0"/>
              <a:t>Tilburg</a:t>
            </a:r>
            <a:r>
              <a:rPr lang="it-IT" dirty="0"/>
              <a:t>, l’istituto </a:t>
            </a:r>
            <a:r>
              <a:rPr lang="it-IT" dirty="0" err="1"/>
              <a:t>Hannik</a:t>
            </a:r>
            <a:r>
              <a:rPr lang="it-IT" dirty="0"/>
              <a:t>, che lascerà nel 1868</a:t>
            </a:r>
          </a:p>
          <a:p>
            <a:endParaRPr lang="it-IT" dirty="0"/>
          </a:p>
        </p:txBody>
      </p:sp>
    </p:spTree>
    <p:extLst>
      <p:ext uri="{BB962C8B-B14F-4D97-AF65-F5344CB8AC3E}">
        <p14:creationId xmlns:p14="http://schemas.microsoft.com/office/powerpoint/2010/main" val="35706539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1425380" cy="5849685"/>
          </a:xfrm>
        </p:spPr>
      </p:pic>
      <p:sp>
        <p:nvSpPr>
          <p:cNvPr id="3" name="CasellaDiTesto 2"/>
          <p:cNvSpPr txBox="1"/>
          <p:nvPr/>
        </p:nvSpPr>
        <p:spPr>
          <a:xfrm>
            <a:off x="231820" y="6030144"/>
            <a:ext cx="9813701" cy="369332"/>
          </a:xfrm>
          <a:prstGeom prst="rect">
            <a:avLst/>
          </a:prstGeom>
          <a:noFill/>
        </p:spPr>
        <p:txBody>
          <a:bodyPr wrap="square" rtlCol="0">
            <a:spAutoFit/>
          </a:bodyPr>
          <a:lstStyle/>
          <a:p>
            <a:pPr algn="ctr"/>
            <a:r>
              <a:rPr lang="it-IT" dirty="0" smtClean="0"/>
              <a:t>1876 - Casa del Vicario a </a:t>
            </a:r>
            <a:r>
              <a:rPr lang="it-IT" dirty="0" err="1" smtClean="0"/>
              <a:t>Etten</a:t>
            </a:r>
            <a:endParaRPr lang="it-IT" dirty="0"/>
          </a:p>
        </p:txBody>
      </p:sp>
    </p:spTree>
    <p:extLst>
      <p:ext uri="{BB962C8B-B14F-4D97-AF65-F5344CB8AC3E}">
        <p14:creationId xmlns:p14="http://schemas.microsoft.com/office/powerpoint/2010/main" val="35898191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63639" y="540913"/>
            <a:ext cx="11346288" cy="2585323"/>
          </a:xfrm>
          <a:prstGeom prst="rect">
            <a:avLst/>
          </a:prstGeom>
          <a:noFill/>
        </p:spPr>
        <p:txBody>
          <a:bodyPr wrap="square" rtlCol="0">
            <a:spAutoFit/>
          </a:bodyPr>
          <a:lstStyle/>
          <a:p>
            <a:r>
              <a:rPr lang="it-IT" b="1"/>
              <a:t>1882</a:t>
            </a:r>
            <a:endParaRPr lang="it-IT"/>
          </a:p>
          <a:p>
            <a:r>
              <a:rPr lang="it-IT"/>
              <a:t>Abita vicino a </a:t>
            </a:r>
            <a:r>
              <a:rPr lang="it-IT" b="1"/>
              <a:t>Mauve</a:t>
            </a:r>
            <a:r>
              <a:rPr lang="it-IT"/>
              <a:t> che lo consiglia nel disegno e gli presta di soldi. Riceve dal fratello mensilmente tra i 100 e i 200 fiorini. Disegna e affina la tecnica dell’acquarello. Litiga poi con Mauve per il suo rifiuto a copiare i gessi. Si innamora e poi vive con </a:t>
            </a:r>
            <a:r>
              <a:rPr lang="it-IT" b="1"/>
              <a:t>Clasina (o Cristina) Maria Hornik</a:t>
            </a:r>
            <a:r>
              <a:rPr lang="it-IT"/>
              <a:t>, detta Sien, una prostituta vaiolosa, madre di un bimbo di 4 anni e incinta. (che gli ispira il disegno </a:t>
            </a:r>
            <a:r>
              <a:rPr lang="it-IT" i="1"/>
              <a:t>Tristezza</a:t>
            </a:r>
            <a:r>
              <a:rPr lang="it-IT"/>
              <a:t>)</a:t>
            </a:r>
          </a:p>
          <a:p>
            <a:r>
              <a:rPr lang="it-IT"/>
              <a:t>Lo zio Cornelis per dargli un aiuto gli commissiona </a:t>
            </a:r>
            <a:r>
              <a:rPr lang="it-IT" b="1"/>
              <a:t>12 vedute cittadine</a:t>
            </a:r>
            <a:r>
              <a:rPr lang="it-IT"/>
              <a:t>. La convivenza e il progetto di matrimonio con Cristina lo allontanano sempre di più dalla famiglia, solo Theo gli rimane vicino. Vincent si ammala anche di </a:t>
            </a:r>
            <a:r>
              <a:rPr lang="it-IT" b="1"/>
              <a:t>blenorragia </a:t>
            </a:r>
            <a:r>
              <a:rPr lang="it-IT"/>
              <a:t>e viene ricoverato per 23 giorni nell’ospedale dell’Aia. Vanno a visitarlo il padre e Tersteeg. Il padre voleva farlo internare nell’ospedale psichiatrico di Gheel (Belgio)</a:t>
            </a:r>
          </a:p>
        </p:txBody>
      </p:sp>
      <p:sp>
        <p:nvSpPr>
          <p:cNvPr id="5" name="CasellaDiTesto 4"/>
          <p:cNvSpPr txBox="1"/>
          <p:nvPr/>
        </p:nvSpPr>
        <p:spPr>
          <a:xfrm>
            <a:off x="489397" y="3503054"/>
            <a:ext cx="11397803" cy="3416320"/>
          </a:xfrm>
          <a:prstGeom prst="rect">
            <a:avLst/>
          </a:prstGeom>
          <a:noFill/>
        </p:spPr>
        <p:txBody>
          <a:bodyPr wrap="square" rtlCol="0">
            <a:spAutoFit/>
          </a:bodyPr>
          <a:lstStyle/>
          <a:p>
            <a:r>
              <a:rPr lang="it-IT" b="1"/>
              <a:t>1883</a:t>
            </a:r>
            <a:endParaRPr lang="it-IT"/>
          </a:p>
          <a:p>
            <a:r>
              <a:rPr lang="it-IT"/>
              <a:t>Studia il problema del colore per prepararsi a dipingere ad olio. In agosto il padre è nominato a Neunen e anche lui si trasferisce. Lascia Sien. Poi si stabilisce a </a:t>
            </a:r>
            <a:r>
              <a:rPr lang="it-IT" b="1"/>
              <a:t>Drenthe </a:t>
            </a:r>
            <a:r>
              <a:rPr lang="it-IT"/>
              <a:t>nel nord dell’Olanda. E’ un periodo di solitudine e povertà. A dicembre torna a </a:t>
            </a:r>
            <a:r>
              <a:rPr lang="it-IT" b="1"/>
              <a:t>Neunen</a:t>
            </a:r>
            <a:r>
              <a:rPr lang="it-IT"/>
              <a:t> dove il padre gli allestisce uno studio (già lavanderia) di fianco al Presbiterio.</a:t>
            </a:r>
          </a:p>
          <a:p>
            <a:r>
              <a:rPr lang="it-IT"/>
              <a:t> </a:t>
            </a:r>
          </a:p>
          <a:p>
            <a:r>
              <a:rPr lang="it-IT" b="1"/>
              <a:t>1884</a:t>
            </a:r>
            <a:endParaRPr lang="it-IT"/>
          </a:p>
          <a:p>
            <a:r>
              <a:rPr lang="it-IT"/>
              <a:t>A gennaio la madre si frattura una gamba e lui se ne prende cura. A maggio trasferisce il proprio studio presso il sacrestano cattolico </a:t>
            </a:r>
            <a:r>
              <a:rPr lang="it-IT" b="1"/>
              <a:t>Schafrat </a:t>
            </a:r>
            <a:r>
              <a:rPr lang="it-IT"/>
              <a:t>(due stanze)</a:t>
            </a:r>
          </a:p>
          <a:p>
            <a:r>
              <a:rPr lang="it-IT"/>
              <a:t>Conosce e si innamora di </a:t>
            </a:r>
            <a:r>
              <a:rPr lang="it-IT" b="1"/>
              <a:t>Margot Begemann</a:t>
            </a:r>
            <a:r>
              <a:rPr lang="it-IT"/>
              <a:t>, una vicina trentanovenne. Il legame viene osteggiato da entrambe le famiglie si conclude ad agosto quando Margot, esasperata dalle continue scenate delle sorelle, tenta di suicidarsi. Viene ricoverata in una clinica di Utrecht e, mesi dopo, al suo ritorno, non ha più rapporti con Vincent.</a:t>
            </a:r>
          </a:p>
          <a:p>
            <a:r>
              <a:rPr lang="it-IT"/>
              <a:t>Dipinge molte tele col soggetto dei </a:t>
            </a:r>
            <a:r>
              <a:rPr lang="it-IT" b="1"/>
              <a:t>tessitori </a:t>
            </a:r>
            <a:r>
              <a:rPr lang="it-IT"/>
              <a:t>e della torre del cimitero di Neunen</a:t>
            </a:r>
          </a:p>
        </p:txBody>
      </p:sp>
    </p:spTree>
    <p:extLst>
      <p:ext uri="{BB962C8B-B14F-4D97-AF65-F5344CB8AC3E}">
        <p14:creationId xmlns:p14="http://schemas.microsoft.com/office/powerpoint/2010/main" val="4042818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646276" y="365125"/>
            <a:ext cx="2421228" cy="4940971"/>
          </a:xfrm>
        </p:spPr>
        <p:txBody>
          <a:bodyPr>
            <a:normAutofit/>
          </a:bodyPr>
          <a:lstStyle/>
          <a:p>
            <a:r>
              <a:rPr lang="it-IT" sz="2000" dirty="0" smtClean="0"/>
              <a:t>1879 - Fabbrica</a:t>
            </a:r>
            <a:endParaRPr lang="it-IT" sz="2000" dirty="0"/>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350062" cy="6638544"/>
          </a:xfrm>
        </p:spPr>
      </p:pic>
    </p:spTree>
    <p:extLst>
      <p:ext uri="{BB962C8B-B14F-4D97-AF65-F5344CB8AC3E}">
        <p14:creationId xmlns:p14="http://schemas.microsoft.com/office/powerpoint/2010/main" val="2256179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967470" y="365125"/>
            <a:ext cx="4378817" cy="5914869"/>
          </a:xfrm>
        </p:spPr>
        <p:txBody>
          <a:bodyPr>
            <a:normAutofit/>
          </a:bodyPr>
          <a:lstStyle/>
          <a:p>
            <a:r>
              <a:rPr lang="it-IT" sz="2000" dirty="0"/>
              <a:t>Nel </a:t>
            </a:r>
            <a:r>
              <a:rPr lang="it-IT" sz="2000" dirty="0" err="1"/>
              <a:t>Borinage</a:t>
            </a:r>
            <a:r>
              <a:rPr lang="it-IT" sz="2000" dirty="0"/>
              <a:t> van Gogh dormiva sulla paglia, in una baracca decadente (sull'esempio di san Francesco e dei minatori suoi condiscepoli), soccorreva i malati e aiutava i bisognosi, con i quali condivise l'acqua, il cibo, persino gli indumenti. Se questa totale devozione verso il prossimo valse a Vincent la stima incondizionata dei minatori, i suoi superiori furono indispettiti da un impegno sociale così smodato (che non solo insospettiva i benpensanti ma dava adito anche a rivendicazioni sociali) e perciò, una volta scaduti i sei mesi di prova, non gli rinnovarono il contratto di catechista: la glaciale motivazione del Consiglio Ecclesiastico fu «aveva preso troppo alla lettera il modello evangelico». </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28656"/>
            <a:ext cx="6860217" cy="4351338"/>
          </a:xfrm>
        </p:spPr>
      </p:pic>
    </p:spTree>
    <p:extLst>
      <p:ext uri="{BB962C8B-B14F-4D97-AF65-F5344CB8AC3E}">
        <p14:creationId xmlns:p14="http://schemas.microsoft.com/office/powerpoint/2010/main" val="20082090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a:xfrm>
            <a:off x="7997780" y="1122363"/>
            <a:ext cx="3683358" cy="4135437"/>
          </a:xfrm>
        </p:spPr>
        <p:txBody>
          <a:bodyPr>
            <a:normAutofit/>
          </a:bodyPr>
          <a:lstStyle/>
          <a:p>
            <a:pPr algn="l"/>
            <a:r>
              <a:rPr lang="it-IT" sz="2000" dirty="0"/>
              <a:t>Senza né mezzi, né fiducia verso sé stesso, van Gogh continuò a svolgere quella che considerava una missione: si trasferì nel vicino paese di </a:t>
            </a:r>
            <a:r>
              <a:rPr lang="it-IT" sz="2000" dirty="0" err="1">
                <a:hlinkClick r:id="rId2" tooltip="Cuesmes"/>
              </a:rPr>
              <a:t>Cuesmes</a:t>
            </a:r>
            <a:r>
              <a:rPr lang="it-IT" sz="2000" dirty="0"/>
              <a:t> dove visse con un minatore del luogo e, pur indigente, cercò ancora di aiutare chi stava in realtà peggio di lui, arrivando a cedere il suo letto ai malati, curando personalmente i feriti delle esplosioni tagliando i propri vestiti per trasformarli in bende</a:t>
            </a: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30" y="0"/>
            <a:ext cx="7600845" cy="5151549"/>
          </a:xfrm>
          <a:prstGeom prst="rect">
            <a:avLst/>
          </a:prstGeom>
        </p:spPr>
      </p:pic>
    </p:spTree>
    <p:extLst>
      <p:ext uri="{BB962C8B-B14F-4D97-AF65-F5344CB8AC3E}">
        <p14:creationId xmlns:p14="http://schemas.microsoft.com/office/powerpoint/2010/main" val="35810588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30136" cy="6858000"/>
          </a:xfrm>
          <a:prstGeom prst="rect">
            <a:avLst/>
          </a:prstGeom>
        </p:spPr>
      </p:pic>
      <p:sp>
        <p:nvSpPr>
          <p:cNvPr id="5" name="CasellaDiTesto 4"/>
          <p:cNvSpPr txBox="1"/>
          <p:nvPr/>
        </p:nvSpPr>
        <p:spPr>
          <a:xfrm>
            <a:off x="10161431" y="1880315"/>
            <a:ext cx="1790163" cy="646331"/>
          </a:xfrm>
          <a:prstGeom prst="rect">
            <a:avLst/>
          </a:prstGeom>
          <a:noFill/>
        </p:spPr>
        <p:txBody>
          <a:bodyPr wrap="square" rtlCol="0">
            <a:spAutoFit/>
          </a:bodyPr>
          <a:lstStyle/>
          <a:p>
            <a:r>
              <a:rPr lang="it-IT" dirty="0" err="1" smtClean="0"/>
              <a:t>Corot</a:t>
            </a:r>
            <a:r>
              <a:rPr lang="it-IT" dirty="0" smtClean="0"/>
              <a:t>, Il ponte di </a:t>
            </a:r>
            <a:r>
              <a:rPr lang="it-IT" dirty="0"/>
              <a:t>N</a:t>
            </a:r>
            <a:r>
              <a:rPr lang="it-IT" dirty="0" smtClean="0"/>
              <a:t>arni</a:t>
            </a:r>
            <a:endParaRPr lang="it-IT" dirty="0"/>
          </a:p>
        </p:txBody>
      </p:sp>
    </p:spTree>
    <p:extLst>
      <p:ext uri="{BB962C8B-B14F-4D97-AF65-F5344CB8AC3E}">
        <p14:creationId xmlns:p14="http://schemas.microsoft.com/office/powerpoint/2010/main" val="3120999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182" y="0"/>
            <a:ext cx="10058400" cy="5975631"/>
          </a:xfrm>
          <a:prstGeom prst="rect">
            <a:avLst/>
          </a:prstGeom>
        </p:spPr>
      </p:pic>
      <p:sp>
        <p:nvSpPr>
          <p:cNvPr id="3" name="CasellaDiTesto 2"/>
          <p:cNvSpPr txBox="1"/>
          <p:nvPr/>
        </p:nvSpPr>
        <p:spPr>
          <a:xfrm>
            <a:off x="386366" y="6246254"/>
            <a:ext cx="10045521" cy="369332"/>
          </a:xfrm>
          <a:prstGeom prst="rect">
            <a:avLst/>
          </a:prstGeom>
          <a:noFill/>
        </p:spPr>
        <p:txBody>
          <a:bodyPr wrap="square" rtlCol="0">
            <a:spAutoFit/>
          </a:bodyPr>
          <a:lstStyle/>
          <a:p>
            <a:r>
              <a:rPr lang="it-IT" dirty="0" err="1" smtClean="0"/>
              <a:t>Corot</a:t>
            </a:r>
            <a:r>
              <a:rPr lang="it-IT" dirty="0" smtClean="0"/>
              <a:t>,  Trinità dei Monti</a:t>
            </a:r>
            <a:endParaRPr lang="it-IT" dirty="0"/>
          </a:p>
        </p:txBody>
      </p:sp>
    </p:spTree>
    <p:extLst>
      <p:ext uri="{BB962C8B-B14F-4D97-AF65-F5344CB8AC3E}">
        <p14:creationId xmlns:p14="http://schemas.microsoft.com/office/powerpoint/2010/main" val="97879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70456" y="373487"/>
            <a:ext cx="11642502" cy="2585323"/>
          </a:xfrm>
          <a:prstGeom prst="rect">
            <a:avLst/>
          </a:prstGeom>
          <a:noFill/>
        </p:spPr>
        <p:txBody>
          <a:bodyPr wrap="square" rtlCol="0">
            <a:spAutoFit/>
          </a:bodyPr>
          <a:lstStyle/>
          <a:p>
            <a:r>
              <a:rPr lang="it-IT" b="1" dirty="0"/>
              <a:t>1885</a:t>
            </a:r>
            <a:endParaRPr lang="it-IT" dirty="0"/>
          </a:p>
          <a:p>
            <a:r>
              <a:rPr lang="it-IT" dirty="0"/>
              <a:t>Il padre muore improvvisamente il 26 marzo e lui ne rimane molto scosso. Dopo scontri con la sorella Anne va a vivere nel suo studio da </a:t>
            </a:r>
            <a:r>
              <a:rPr lang="it-IT" dirty="0" err="1"/>
              <a:t>Schafrat</a:t>
            </a:r>
            <a:r>
              <a:rPr lang="it-IT" dirty="0"/>
              <a:t>. Finisce l’amicizia con van </a:t>
            </a:r>
            <a:r>
              <a:rPr lang="it-IT" dirty="0" err="1"/>
              <a:t>Rappard</a:t>
            </a:r>
            <a:r>
              <a:rPr lang="it-IT" dirty="0"/>
              <a:t> per le critiche accademiche di quest’ultimo.</a:t>
            </a:r>
          </a:p>
          <a:p>
            <a:r>
              <a:rPr lang="it-IT" dirty="0"/>
              <a:t>In settembre circola voce che sia il padre di un bambino di cui è incinta la contadina </a:t>
            </a:r>
            <a:r>
              <a:rPr lang="it-IT" b="1" dirty="0" err="1"/>
              <a:t>Gordina</a:t>
            </a:r>
            <a:r>
              <a:rPr lang="it-IT" b="1" dirty="0"/>
              <a:t> de </a:t>
            </a:r>
            <a:r>
              <a:rPr lang="it-IT" b="1" dirty="0" err="1"/>
              <a:t>Groot</a:t>
            </a:r>
            <a:r>
              <a:rPr lang="it-IT" dirty="0"/>
              <a:t>, che ha posato per lui varie volte. La notizia è falsa ma il sacerdote proibisce ai parrocchiani di posare per lui.</a:t>
            </a:r>
          </a:p>
          <a:p>
            <a:endParaRPr lang="it-IT" dirty="0" smtClean="0"/>
          </a:p>
          <a:p>
            <a:r>
              <a:rPr lang="it-IT" dirty="0" smtClean="0"/>
              <a:t>In </a:t>
            </a:r>
            <a:r>
              <a:rPr lang="it-IT" dirty="0"/>
              <a:t>ottobre visita Amsterdam e rimane colpito dalle opere di Rembrandt e Franz </a:t>
            </a:r>
            <a:r>
              <a:rPr lang="it-IT" dirty="0" err="1"/>
              <a:t>Hals</a:t>
            </a:r>
            <a:r>
              <a:rPr lang="it-IT" dirty="0"/>
              <a:t>.</a:t>
            </a:r>
          </a:p>
          <a:p>
            <a:r>
              <a:rPr lang="it-IT" dirty="0"/>
              <a:t>A novembre parte per </a:t>
            </a:r>
            <a:r>
              <a:rPr lang="it-IT" b="1" dirty="0"/>
              <a:t>Anversa</a:t>
            </a:r>
            <a:r>
              <a:rPr lang="it-IT" dirty="0"/>
              <a:t> e si stabilisce lì. Visita i musei e apprezza </a:t>
            </a:r>
            <a:r>
              <a:rPr lang="it-IT" b="1" dirty="0"/>
              <a:t>Rubens</a:t>
            </a:r>
            <a:r>
              <a:rPr lang="it-IT" dirty="0"/>
              <a:t>. Legge </a:t>
            </a:r>
            <a:r>
              <a:rPr lang="it-IT" b="1" dirty="0"/>
              <a:t>Germinal </a:t>
            </a:r>
            <a:r>
              <a:rPr lang="it-IT" dirty="0"/>
              <a:t>e scopre le </a:t>
            </a:r>
            <a:r>
              <a:rPr lang="it-IT" b="1" dirty="0"/>
              <a:t>stampe giapponesi</a:t>
            </a:r>
            <a:r>
              <a:rPr lang="it-IT" dirty="0"/>
              <a:t>.</a:t>
            </a:r>
          </a:p>
        </p:txBody>
      </p:sp>
      <p:sp>
        <p:nvSpPr>
          <p:cNvPr id="3" name="CasellaDiTesto 2"/>
          <p:cNvSpPr txBox="1"/>
          <p:nvPr/>
        </p:nvSpPr>
        <p:spPr>
          <a:xfrm>
            <a:off x="296214" y="3000777"/>
            <a:ext cx="11616744" cy="369332"/>
          </a:xfrm>
          <a:prstGeom prst="rect">
            <a:avLst/>
          </a:prstGeom>
          <a:noFill/>
        </p:spPr>
        <p:txBody>
          <a:bodyPr wrap="square" rtlCol="0">
            <a:spAutoFit/>
          </a:bodyPr>
          <a:lstStyle/>
          <a:p>
            <a:endParaRPr lang="it-IT" dirty="0"/>
          </a:p>
        </p:txBody>
      </p:sp>
    </p:spTree>
    <p:extLst>
      <p:ext uri="{BB962C8B-B14F-4D97-AF65-F5344CB8AC3E}">
        <p14:creationId xmlns:p14="http://schemas.microsoft.com/office/powerpoint/2010/main" val="312633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88642" y="365125"/>
            <a:ext cx="10465158" cy="897005"/>
          </a:xfrm>
        </p:spPr>
        <p:txBody>
          <a:bodyPr>
            <a:normAutofit/>
          </a:bodyPr>
          <a:lstStyle/>
          <a:p>
            <a:pPr algn="ctr"/>
            <a:r>
              <a:rPr lang="it-IT" sz="2000" i="1" dirty="0" smtClean="0"/>
              <a:t>Angelus</a:t>
            </a:r>
            <a:r>
              <a:rPr lang="it-IT" sz="2000" dirty="0" smtClean="0"/>
              <a:t> di </a:t>
            </a:r>
            <a:r>
              <a:rPr lang="it-IT" sz="2000" b="1" dirty="0" err="1" smtClean="0"/>
              <a:t>Millet</a:t>
            </a:r>
            <a:r>
              <a:rPr lang="it-IT" sz="2000" dirty="0" smtClean="0"/>
              <a:t> - 1858 </a:t>
            </a:r>
            <a:br>
              <a:rPr lang="it-IT" sz="2000" dirty="0" smtClean="0"/>
            </a:br>
            <a:r>
              <a:rPr lang="it-IT" sz="2000" dirty="0" smtClean="0"/>
              <a:t> Parigi </a:t>
            </a:r>
            <a:r>
              <a:rPr lang="it-IT" sz="2000" dirty="0" err="1" smtClean="0"/>
              <a:t>Museé</a:t>
            </a:r>
            <a:r>
              <a:rPr lang="it-IT" sz="2000" dirty="0" smtClean="0"/>
              <a:t> d’Orsay</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0930" y="1500542"/>
            <a:ext cx="6437877" cy="5357458"/>
          </a:xfrm>
        </p:spPr>
      </p:pic>
    </p:spTree>
    <p:extLst>
      <p:ext uri="{BB962C8B-B14F-4D97-AF65-F5344CB8AC3E}">
        <p14:creationId xmlns:p14="http://schemas.microsoft.com/office/powerpoint/2010/main" val="25590713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1673" y="83722"/>
            <a:ext cx="9697792" cy="7443057"/>
          </a:xfrm>
        </p:spPr>
      </p:pic>
    </p:spTree>
    <p:extLst>
      <p:ext uri="{BB962C8B-B14F-4D97-AF65-F5344CB8AC3E}">
        <p14:creationId xmlns:p14="http://schemas.microsoft.com/office/powerpoint/2010/main" val="4204446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32620" y="365125"/>
            <a:ext cx="4868214" cy="5572036"/>
          </a:xfrm>
        </p:spPr>
        <p:txBody>
          <a:bodyPr>
            <a:normAutofit/>
          </a:bodyPr>
          <a:lstStyle/>
          <a:p>
            <a:pPr algn="ctr"/>
            <a:r>
              <a:rPr lang="it-IT" sz="2000" dirty="0" smtClean="0"/>
              <a:t>I luoghi di Van Gogh in Olanda</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418" y="0"/>
            <a:ext cx="5679582" cy="6698996"/>
          </a:xfrm>
        </p:spPr>
      </p:pic>
    </p:spTree>
    <p:extLst>
      <p:ext uri="{BB962C8B-B14F-4D97-AF65-F5344CB8AC3E}">
        <p14:creationId xmlns:p14="http://schemas.microsoft.com/office/powerpoint/2010/main" val="6441450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06850" y="365125"/>
            <a:ext cx="6446949" cy="1325563"/>
          </a:xfrm>
        </p:spPr>
        <p:txBody>
          <a:bodyPr>
            <a:normAutofit/>
          </a:bodyPr>
          <a:lstStyle/>
          <a:p>
            <a:r>
              <a:rPr lang="it-IT" sz="2400" dirty="0" err="1" smtClean="0"/>
              <a:t>Boughton</a:t>
            </a:r>
            <a:r>
              <a:rPr lang="it-IT" sz="2400" dirty="0" smtClean="0"/>
              <a:t>, La lettera scarlatta</a:t>
            </a:r>
            <a:br>
              <a:rPr lang="it-IT" sz="2400" dirty="0" smtClean="0"/>
            </a:br>
            <a:r>
              <a:rPr lang="it-IT" sz="2400" dirty="0" err="1" smtClean="0"/>
              <a:t>Boughton</a:t>
            </a:r>
            <a:r>
              <a:rPr lang="it-IT" sz="2400" dirty="0" smtClean="0"/>
              <a:t>, paesaggio</a:t>
            </a:r>
            <a:endParaRPr lang="it-IT" sz="2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3812147" cy="6538275"/>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309343"/>
            <a:ext cx="7620000" cy="4686300"/>
          </a:xfrm>
          <a:prstGeom prst="rect">
            <a:avLst/>
          </a:prstGeom>
        </p:spPr>
      </p:pic>
    </p:spTree>
    <p:extLst>
      <p:ext uri="{BB962C8B-B14F-4D97-AF65-F5344CB8AC3E}">
        <p14:creationId xmlns:p14="http://schemas.microsoft.com/office/powerpoint/2010/main" val="1106369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1706" y="365125"/>
            <a:ext cx="5262093" cy="1325563"/>
          </a:xfrm>
        </p:spPr>
        <p:txBody>
          <a:bodyPr>
            <a:normAutofit/>
          </a:bodyPr>
          <a:lstStyle/>
          <a:p>
            <a:r>
              <a:rPr lang="it-IT" sz="2000" dirty="0" err="1" smtClean="0"/>
              <a:t>Delacroix</a:t>
            </a:r>
            <a:r>
              <a:rPr lang="it-IT" sz="2000" dirty="0"/>
              <a:t/>
            </a:r>
            <a:br>
              <a:rPr lang="it-IT" sz="2000" dirty="0"/>
            </a:br>
            <a:r>
              <a:rPr lang="it-IT" sz="2000" dirty="0" smtClean="0"/>
              <a:t>La morte di sardanapalo</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5488174" cy="4351338"/>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1706" y="1946834"/>
            <a:ext cx="6244662" cy="4911166"/>
          </a:xfrm>
          <a:prstGeom prst="rect">
            <a:avLst/>
          </a:prstGeom>
        </p:spPr>
      </p:pic>
      <p:sp>
        <p:nvSpPr>
          <p:cNvPr id="6" name="CasellaDiTesto 5"/>
          <p:cNvSpPr txBox="1"/>
          <p:nvPr/>
        </p:nvSpPr>
        <p:spPr>
          <a:xfrm>
            <a:off x="115910" y="4675031"/>
            <a:ext cx="5372264" cy="646331"/>
          </a:xfrm>
          <a:prstGeom prst="rect">
            <a:avLst/>
          </a:prstGeom>
          <a:noFill/>
        </p:spPr>
        <p:txBody>
          <a:bodyPr wrap="square" rtlCol="0">
            <a:spAutoFit/>
          </a:bodyPr>
          <a:lstStyle/>
          <a:p>
            <a:r>
              <a:rPr lang="it-IT" dirty="0" err="1" smtClean="0"/>
              <a:t>Delacroix</a:t>
            </a:r>
            <a:endParaRPr lang="it-IT" dirty="0" smtClean="0"/>
          </a:p>
          <a:p>
            <a:r>
              <a:rPr lang="it-IT" dirty="0" smtClean="0"/>
              <a:t>La Libertà guida il popolo sulle barricate</a:t>
            </a:r>
            <a:endParaRPr lang="it-IT" dirty="0"/>
          </a:p>
        </p:txBody>
      </p:sp>
    </p:spTree>
    <p:extLst>
      <p:ext uri="{BB962C8B-B14F-4D97-AF65-F5344CB8AC3E}">
        <p14:creationId xmlns:p14="http://schemas.microsoft.com/office/powerpoint/2010/main" val="3427094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933386" y="365125"/>
            <a:ext cx="3420414" cy="6344768"/>
          </a:xfrm>
        </p:spPr>
        <p:txBody>
          <a:bodyPr>
            <a:normAutofit/>
          </a:bodyPr>
          <a:lstStyle/>
          <a:p>
            <a:r>
              <a:rPr lang="it-IT" sz="2000" dirty="0" err="1" smtClean="0"/>
              <a:t>Adolphe</a:t>
            </a:r>
            <a:r>
              <a:rPr lang="it-IT" sz="2000" dirty="0" smtClean="0"/>
              <a:t> Monticelli</a:t>
            </a:r>
            <a:br>
              <a:rPr lang="it-IT" sz="2000" dirty="0" smtClean="0"/>
            </a:b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81837" y="366222"/>
            <a:ext cx="4974013" cy="6519747"/>
          </a:xfrm>
        </p:spPr>
      </p:pic>
    </p:spTree>
    <p:extLst>
      <p:ext uri="{BB962C8B-B14F-4D97-AF65-F5344CB8AC3E}">
        <p14:creationId xmlns:p14="http://schemas.microsoft.com/office/powerpoint/2010/main" val="37402232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878096" y="365125"/>
            <a:ext cx="1893194" cy="2172013"/>
          </a:xfrm>
        </p:spPr>
        <p:txBody>
          <a:bodyPr>
            <a:normAutofit/>
          </a:bodyPr>
          <a:lstStyle/>
          <a:p>
            <a:pPr algn="ctr"/>
            <a:r>
              <a:rPr lang="it-IT" sz="2000" dirty="0" err="1" smtClean="0"/>
              <a:t>Daumier</a:t>
            </a:r>
            <a:r>
              <a:rPr lang="it-IT" sz="2000" dirty="0" smtClean="0"/>
              <a:t> </a:t>
            </a:r>
            <a:br>
              <a:rPr lang="it-IT" sz="2000" dirty="0" smtClean="0"/>
            </a:br>
            <a:r>
              <a:rPr lang="it-IT" sz="2000" dirty="0"/>
              <a:t/>
            </a:r>
            <a:br>
              <a:rPr lang="it-IT" sz="2000" dirty="0"/>
            </a:br>
            <a:r>
              <a:rPr lang="it-IT" sz="2000" dirty="0" smtClean="0"/>
              <a:t> vagone di terza classe</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481185" cy="6858000"/>
          </a:xfrm>
        </p:spPr>
      </p:pic>
    </p:spTree>
    <p:extLst>
      <p:ext uri="{BB962C8B-B14F-4D97-AF65-F5344CB8AC3E}">
        <p14:creationId xmlns:p14="http://schemas.microsoft.com/office/powerpoint/2010/main" val="9595794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109915" y="365125"/>
            <a:ext cx="1493950" cy="2416711"/>
          </a:xfrm>
        </p:spPr>
        <p:txBody>
          <a:bodyPr>
            <a:normAutofit/>
          </a:bodyPr>
          <a:lstStyle/>
          <a:p>
            <a:pPr algn="ctr"/>
            <a:r>
              <a:rPr lang="it-IT" sz="2000" dirty="0" err="1" smtClean="0"/>
              <a:t>Daumier</a:t>
            </a:r>
            <a:r>
              <a:rPr lang="it-IT" sz="2000" dirty="0" smtClean="0"/>
              <a:t/>
            </a:r>
            <a:br>
              <a:rPr lang="it-IT" sz="2000" dirty="0" smtClean="0"/>
            </a:br>
            <a:r>
              <a:rPr lang="it-IT" sz="2000" dirty="0" smtClean="0"/>
              <a:t/>
            </a:r>
            <a:br>
              <a:rPr lang="it-IT" sz="2000" dirty="0" smtClean="0"/>
            </a:br>
            <a:r>
              <a:rPr lang="it-IT" sz="2000" dirty="0" smtClean="0"/>
              <a:t>vagone di prima classe</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0019108" cy="6858000"/>
          </a:xfrm>
        </p:spPr>
      </p:pic>
    </p:spTree>
    <p:extLst>
      <p:ext uri="{BB962C8B-B14F-4D97-AF65-F5344CB8AC3E}">
        <p14:creationId xmlns:p14="http://schemas.microsoft.com/office/powerpoint/2010/main" val="13276318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587912"/>
          </a:xfrm>
        </p:spPr>
        <p:txBody>
          <a:bodyPr>
            <a:normAutofit/>
          </a:bodyPr>
          <a:lstStyle/>
          <a:p>
            <a:pPr algn="ctr"/>
            <a:r>
              <a:rPr lang="it-IT" sz="2000" b="1" dirty="0" smtClean="0"/>
              <a:t>Canale</a:t>
            </a:r>
            <a:r>
              <a:rPr lang="it-IT" sz="2000" dirty="0" smtClean="0"/>
              <a:t> - 1872</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392" y="1275008"/>
            <a:ext cx="12286225" cy="5582992"/>
          </a:xfrm>
        </p:spPr>
      </p:pic>
    </p:spTree>
    <p:extLst>
      <p:ext uri="{BB962C8B-B14F-4D97-AF65-F5344CB8AC3E}">
        <p14:creationId xmlns:p14="http://schemas.microsoft.com/office/powerpoint/2010/main" val="6488665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4146" y="365125"/>
            <a:ext cx="3361386" cy="4618999"/>
          </a:xfrm>
        </p:spPr>
        <p:txBody>
          <a:bodyPr>
            <a:normAutofit/>
          </a:bodyPr>
          <a:lstStyle/>
          <a:p>
            <a:r>
              <a:rPr lang="it-IT" sz="2000" dirty="0" smtClean="0"/>
              <a:t>Contadina che semina con una cesta - 1881</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42445" y="20707"/>
            <a:ext cx="5022761" cy="6769313"/>
          </a:xfrm>
        </p:spPr>
      </p:pic>
    </p:spTree>
    <p:extLst>
      <p:ext uri="{BB962C8B-B14F-4D97-AF65-F5344CB8AC3E}">
        <p14:creationId xmlns:p14="http://schemas.microsoft.com/office/powerpoint/2010/main" val="9095948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563673"/>
            <a:ext cx="10482330" cy="991673"/>
          </a:xfrm>
        </p:spPr>
        <p:txBody>
          <a:bodyPr>
            <a:normAutofit/>
          </a:bodyPr>
          <a:lstStyle/>
          <a:p>
            <a:pPr algn="ctr"/>
            <a:r>
              <a:rPr lang="it-IT" sz="2000" dirty="0" smtClean="0"/>
              <a:t>Contadino con vanga - donna che agita il burro -  donna che cuce</a:t>
            </a:r>
            <a:br>
              <a:rPr lang="it-IT" sz="2000" dirty="0" smtClean="0"/>
            </a:br>
            <a:r>
              <a:rPr lang="it-IT" sz="2000" dirty="0" err="1" smtClean="0"/>
              <a:t>Etten</a:t>
            </a:r>
            <a:r>
              <a:rPr lang="it-IT" sz="2000" dirty="0" smtClean="0"/>
              <a:t> - 1881</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328462"/>
            <a:ext cx="2111062" cy="5059393"/>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7453" y="364455"/>
            <a:ext cx="2751471" cy="5023400"/>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4597" y="350440"/>
            <a:ext cx="3670479" cy="5037416"/>
          </a:xfrm>
          <a:prstGeom prst="rect">
            <a:avLst/>
          </a:prstGeom>
        </p:spPr>
      </p:pic>
    </p:spTree>
    <p:extLst>
      <p:ext uri="{BB962C8B-B14F-4D97-AF65-F5344CB8AC3E}">
        <p14:creationId xmlns:p14="http://schemas.microsoft.com/office/powerpoint/2010/main" val="6435473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814" y="198957"/>
            <a:ext cx="3291361" cy="2698789"/>
          </a:xfrm>
        </p:spPr>
        <p:txBody>
          <a:bodyPr>
            <a:normAutofit/>
          </a:bodyPr>
          <a:lstStyle/>
          <a:p>
            <a:r>
              <a:rPr lang="it-IT" sz="2000" dirty="0" smtClean="0"/>
              <a:t>1881 </a:t>
            </a:r>
            <a:br>
              <a:rPr lang="it-IT" sz="2000" dirty="0" smtClean="0"/>
            </a:br>
            <a:r>
              <a:rPr lang="it-IT" sz="2000" dirty="0" smtClean="0"/>
              <a:t>Donne e contadini di </a:t>
            </a:r>
            <a:r>
              <a:rPr lang="it-IT" sz="2000" dirty="0" err="1" smtClean="0"/>
              <a:t>Etten</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657600"/>
            <a:ext cx="3946682" cy="3200400"/>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265" y="3657600"/>
            <a:ext cx="4276704" cy="3200400"/>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4006" y="3658698"/>
            <a:ext cx="2197994" cy="3199302"/>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8887" y="0"/>
            <a:ext cx="2443113" cy="3361386"/>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4135" y="0"/>
            <a:ext cx="2490834" cy="3394176"/>
          </a:xfrm>
          <a:prstGeom prst="rect">
            <a:avLst/>
          </a:prstGeom>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0475" y="-1"/>
            <a:ext cx="2364953" cy="3361387"/>
          </a:xfrm>
          <a:prstGeom prst="rect">
            <a:avLst/>
          </a:prstGeom>
        </p:spPr>
      </p:pic>
    </p:spTree>
    <p:extLst>
      <p:ext uri="{BB962C8B-B14F-4D97-AF65-F5344CB8AC3E}">
        <p14:creationId xmlns:p14="http://schemas.microsoft.com/office/powerpoint/2010/main" val="20591119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1881, </a:t>
            </a:r>
            <a:r>
              <a:rPr lang="it-IT" dirty="0" err="1" smtClean="0"/>
              <a:t>Etten</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06662"/>
            <a:ext cx="5638882" cy="4351338"/>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977" y="0"/>
            <a:ext cx="5202023" cy="6858000"/>
          </a:xfrm>
          <a:prstGeom prst="rect">
            <a:avLst/>
          </a:prstGeom>
        </p:spPr>
      </p:pic>
    </p:spTree>
    <p:extLst>
      <p:ext uri="{BB962C8B-B14F-4D97-AF65-F5344CB8AC3E}">
        <p14:creationId xmlns:p14="http://schemas.microsoft.com/office/powerpoint/2010/main" val="610802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Il Belgio e la regione mineraria del </a:t>
            </a:r>
            <a:r>
              <a:rPr lang="it-IT" dirty="0" err="1" smtClean="0"/>
              <a:t>Borinage</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2141" y="1403200"/>
            <a:ext cx="6416545" cy="5319571"/>
          </a:xfrm>
        </p:spPr>
      </p:pic>
    </p:spTree>
    <p:extLst>
      <p:ext uri="{BB962C8B-B14F-4D97-AF65-F5344CB8AC3E}">
        <p14:creationId xmlns:p14="http://schemas.microsoft.com/office/powerpoint/2010/main" val="3080925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06662"/>
            <a:ext cx="5519667" cy="4351338"/>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735" y="1690688"/>
            <a:ext cx="6630188" cy="5304150"/>
          </a:xfrm>
          <a:prstGeom prst="rect">
            <a:avLst/>
          </a:prstGeom>
        </p:spPr>
      </p:pic>
    </p:spTree>
    <p:extLst>
      <p:ext uri="{BB962C8B-B14F-4D97-AF65-F5344CB8AC3E}">
        <p14:creationId xmlns:p14="http://schemas.microsoft.com/office/powerpoint/2010/main" val="34216078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24282" y="365125"/>
            <a:ext cx="5429518" cy="1325563"/>
          </a:xfrm>
        </p:spPr>
        <p:txBody>
          <a:bodyPr>
            <a:normAutofit/>
          </a:bodyPr>
          <a:lstStyle/>
          <a:p>
            <a:pPr algn="ctr"/>
            <a:r>
              <a:rPr lang="it-IT" sz="2400" dirty="0" err="1" smtClean="0"/>
              <a:t>Clasina</a:t>
            </a:r>
            <a:r>
              <a:rPr lang="it-IT" sz="2400" dirty="0" smtClean="0"/>
              <a:t> (o Cristina) </a:t>
            </a:r>
            <a:r>
              <a:rPr lang="it-IT" sz="2400" dirty="0"/>
              <a:t>M</a:t>
            </a:r>
            <a:r>
              <a:rPr lang="it-IT" sz="2400" dirty="0" smtClean="0"/>
              <a:t>aria </a:t>
            </a:r>
            <a:r>
              <a:rPr lang="it-IT" sz="2400" dirty="0" err="1" smtClean="0"/>
              <a:t>Hornik</a:t>
            </a:r>
            <a:r>
              <a:rPr lang="it-IT" sz="2400" dirty="0" smtClean="0"/>
              <a:t>, </a:t>
            </a:r>
            <a:br>
              <a:rPr lang="it-IT" sz="2400" dirty="0" smtClean="0"/>
            </a:br>
            <a:r>
              <a:rPr lang="it-IT" sz="2400" dirty="0" smtClean="0"/>
              <a:t>detta </a:t>
            </a:r>
            <a:r>
              <a:rPr lang="it-IT" sz="2400" b="1" dirty="0" err="1" smtClean="0"/>
              <a:t>Sien</a:t>
            </a:r>
            <a:endParaRPr lang="it-IT" sz="2400" b="1" dirty="0"/>
          </a:p>
        </p:txBody>
      </p:sp>
      <p:sp>
        <p:nvSpPr>
          <p:cNvPr id="3" name="Segnaposto contenuto 2"/>
          <p:cNvSpPr>
            <a:spLocks noGrp="1"/>
          </p:cNvSpPr>
          <p:nvPr>
            <p:ph idx="1"/>
          </p:nvPr>
        </p:nvSpPr>
        <p:spPr>
          <a:xfrm>
            <a:off x="5924282" y="1825625"/>
            <a:ext cx="5429518" cy="4351338"/>
          </a:xfrm>
        </p:spPr>
        <p:txBody>
          <a:bodyPr>
            <a:normAutofit/>
          </a:bodyPr>
          <a:lstStyle/>
          <a:p>
            <a:r>
              <a:rPr lang="it-IT" sz="1700" b="1" dirty="0"/>
              <a:t>1882</a:t>
            </a:r>
            <a:endParaRPr lang="it-IT" sz="1700" dirty="0"/>
          </a:p>
          <a:p>
            <a:r>
              <a:rPr lang="it-IT" sz="1700" dirty="0"/>
              <a:t>Abita vicino a </a:t>
            </a:r>
            <a:r>
              <a:rPr lang="it-IT" sz="1700" b="1" dirty="0"/>
              <a:t>Mauve</a:t>
            </a:r>
            <a:r>
              <a:rPr lang="it-IT" sz="1700" dirty="0"/>
              <a:t> che lo consiglia nel disegno e gli presta di soldi. Riceve dal fratello mensilmente tra i 100 e i 200 fiorini. Disegna e affina la tecnica dell’acquarello. Litiga poi con Mauve per il suo rifiuto a copiare i gessi. Si innamora e poi vive con </a:t>
            </a:r>
            <a:r>
              <a:rPr lang="it-IT" sz="1700" b="1" dirty="0" err="1"/>
              <a:t>Clasina</a:t>
            </a:r>
            <a:r>
              <a:rPr lang="it-IT" sz="1700" b="1" dirty="0"/>
              <a:t> (o Cristina) Maria </a:t>
            </a:r>
            <a:r>
              <a:rPr lang="it-IT" sz="1700" b="1" dirty="0" err="1"/>
              <a:t>Hornik</a:t>
            </a:r>
            <a:r>
              <a:rPr lang="it-IT" sz="1700" dirty="0"/>
              <a:t>, detta </a:t>
            </a:r>
            <a:r>
              <a:rPr lang="it-IT" sz="1700" dirty="0" err="1"/>
              <a:t>Sien</a:t>
            </a:r>
            <a:r>
              <a:rPr lang="it-IT" sz="1700" dirty="0"/>
              <a:t>, una prostituta vaiolosa, madre di un bimbo di 4 anni e incinta. (che gli ispira il disegno </a:t>
            </a:r>
            <a:r>
              <a:rPr lang="it-IT" sz="1700" i="1" dirty="0"/>
              <a:t>Tristezza</a:t>
            </a:r>
            <a:r>
              <a:rPr lang="it-IT" sz="1700" dirty="0"/>
              <a:t>)</a:t>
            </a:r>
          </a:p>
          <a:p>
            <a:r>
              <a:rPr lang="it-IT" sz="1700" dirty="0"/>
              <a:t>Lo zio </a:t>
            </a:r>
            <a:r>
              <a:rPr lang="it-IT" sz="1700" dirty="0" err="1"/>
              <a:t>Cornelis</a:t>
            </a:r>
            <a:r>
              <a:rPr lang="it-IT" sz="1700" dirty="0"/>
              <a:t> per dargli un aiuto gli commissiona </a:t>
            </a:r>
            <a:r>
              <a:rPr lang="it-IT" sz="1700" b="1" dirty="0"/>
              <a:t>12 vedute cittadine</a:t>
            </a:r>
            <a:r>
              <a:rPr lang="it-IT" sz="1700" dirty="0"/>
              <a:t>. La convivenza e il progetto di matrimonio con Cristina lo allontanano sempre di più dalla famiglia, solo Theo gli rimane vicino. Vincent si ammala anche di </a:t>
            </a:r>
            <a:r>
              <a:rPr lang="it-IT" sz="1700" b="1" dirty="0"/>
              <a:t>blenorragia </a:t>
            </a:r>
            <a:r>
              <a:rPr lang="it-IT" sz="1700" dirty="0"/>
              <a:t>e viene ricoverato per 23 giorni nell’ospedale dell’Aia. Vanno a visitarlo il padre e </a:t>
            </a:r>
            <a:r>
              <a:rPr lang="it-IT" sz="1700" dirty="0" err="1"/>
              <a:t>Tersteeg</a:t>
            </a:r>
            <a:r>
              <a:rPr lang="it-IT" sz="1700" dirty="0"/>
              <a:t>. Il padre voleva farlo internare nell’ospedale psichiatrico di </a:t>
            </a:r>
            <a:r>
              <a:rPr lang="it-IT" sz="1700" dirty="0" err="1"/>
              <a:t>Gheel</a:t>
            </a:r>
            <a:r>
              <a:rPr lang="it-IT" sz="1700" dirty="0"/>
              <a:t> (Belgio)</a:t>
            </a:r>
          </a:p>
          <a:p>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 y="363562"/>
            <a:ext cx="4429259" cy="5813402"/>
          </a:xfrm>
          <a:prstGeom prst="rect">
            <a:avLst/>
          </a:prstGeom>
        </p:spPr>
      </p:pic>
    </p:spTree>
    <p:extLst>
      <p:ext uri="{BB962C8B-B14F-4D97-AF65-F5344CB8AC3E}">
        <p14:creationId xmlns:p14="http://schemas.microsoft.com/office/powerpoint/2010/main" val="7225852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Dalle </a:t>
            </a:r>
            <a:r>
              <a:rPr lang="it-IT" i="1" dirty="0" smtClean="0"/>
              <a:t>Lettere a Theo</a:t>
            </a:r>
            <a:endParaRPr lang="it-IT" i="1" dirty="0"/>
          </a:p>
        </p:txBody>
      </p:sp>
      <p:sp>
        <p:nvSpPr>
          <p:cNvPr id="3" name="Segnaposto contenuto 2"/>
          <p:cNvSpPr>
            <a:spLocks noGrp="1"/>
          </p:cNvSpPr>
          <p:nvPr>
            <p:ph idx="1"/>
          </p:nvPr>
        </p:nvSpPr>
        <p:spPr/>
        <p:txBody>
          <a:bodyPr>
            <a:normAutofit fontScale="62500" lnSpcReduction="20000"/>
          </a:bodyPr>
          <a:lstStyle/>
          <a:p>
            <a:pPr marL="0" indent="0">
              <a:buNone/>
            </a:pPr>
            <a:r>
              <a:rPr lang="it-IT" b="1" dirty="0">
                <a:latin typeface="+mj-lt"/>
              </a:rPr>
              <a:t>Parigi, 14 ottobre 1875</a:t>
            </a:r>
            <a:endParaRPr lang="it-IT" dirty="0">
              <a:latin typeface="+mj-lt"/>
            </a:endParaRPr>
          </a:p>
          <a:p>
            <a:pPr marL="0" indent="0">
              <a:buNone/>
            </a:pPr>
            <a:r>
              <a:rPr lang="it-IT" dirty="0">
                <a:latin typeface="+mj-lt"/>
              </a:rPr>
              <a:t>« […] Cerca la luce e la libertà e </a:t>
            </a:r>
            <a:r>
              <a:rPr lang="it-IT" i="1" dirty="0">
                <a:latin typeface="+mj-lt"/>
              </a:rPr>
              <a:t>non meditare troppo sui mali della vita</a:t>
            </a:r>
            <a:r>
              <a:rPr lang="it-IT" dirty="0">
                <a:latin typeface="+mj-lt"/>
              </a:rPr>
              <a:t>. Come vorrei averti qui per poterti mostrare il Louvre e il </a:t>
            </a:r>
            <a:r>
              <a:rPr lang="it-IT" dirty="0" err="1">
                <a:latin typeface="+mj-lt"/>
              </a:rPr>
              <a:t>Luxembourg</a:t>
            </a:r>
            <a:r>
              <a:rPr lang="it-IT" dirty="0">
                <a:latin typeface="+mj-lt"/>
              </a:rPr>
              <a:t>! Ma penso che anche tu finirai per essere trasferito a Parigi. Una volta, papà mi scrisse : « Non dimenticare la storia di Icaro, che volle volare fino al sole e, dopo essere arrivato a una certa altezza, perse le ali e precipitò in mare ». Anche tu sentirai spesso che noi due non siamo ancora quello che speriamo di diventare un giorno, che siamo ancora molto al disotto di papà e di altri, che manchiamo di stabilità, semplicità e sincerità. Non si può diventare semplici e veri in un solo giorno. Perseveriamo dunque e, </a:t>
            </a:r>
            <a:r>
              <a:rPr lang="it-IT" i="1" dirty="0">
                <a:latin typeface="+mj-lt"/>
              </a:rPr>
              <a:t>soprattutto, abbiamo pazienza; quelli che credono non si affrettano</a:t>
            </a:r>
            <a:r>
              <a:rPr lang="it-IT" dirty="0">
                <a:latin typeface="+mj-lt"/>
              </a:rPr>
              <a:t> ».</a:t>
            </a:r>
          </a:p>
          <a:p>
            <a:pPr marL="0" indent="0">
              <a:buNone/>
            </a:pPr>
            <a:r>
              <a:rPr lang="it-IT" dirty="0">
                <a:latin typeface="+mj-lt"/>
              </a:rPr>
              <a:t> </a:t>
            </a:r>
          </a:p>
          <a:p>
            <a:pPr marL="0" indent="0">
              <a:buNone/>
            </a:pPr>
            <a:r>
              <a:rPr lang="it-IT" b="1" dirty="0">
                <a:latin typeface="+mj-lt"/>
              </a:rPr>
              <a:t>L’Aia, 21 luglio 1882</a:t>
            </a:r>
            <a:endParaRPr lang="it-IT" dirty="0">
              <a:latin typeface="+mj-lt"/>
            </a:endParaRPr>
          </a:p>
          <a:p>
            <a:pPr marL="0" indent="0">
              <a:buNone/>
            </a:pPr>
            <a:r>
              <a:rPr lang="it-IT" dirty="0">
                <a:latin typeface="+mj-lt"/>
              </a:rPr>
              <a:t>« […] Cosa sono io agli occhi della gran parte della gente? Una nullità, un uomo eccentrico o sgradevole – qualcuno che non ha posizione sociale né potrà averne mai una; in breve, l’infimo degli infimi. Ebbene, anche se ciò fosse vero, vorrei sempre che le mie opere mostrassero cosa c’è nel cuore di questo eccentrico, di questo nessuno.</a:t>
            </a:r>
          </a:p>
          <a:p>
            <a:pPr marL="0" indent="0">
              <a:buNone/>
            </a:pPr>
            <a:r>
              <a:rPr lang="it-IT" dirty="0">
                <a:latin typeface="+mj-lt"/>
              </a:rPr>
              <a:t>Questa è la mia ambizione, che, malgrado tutto, è basata meno sull’ira che sull’amore, più sulla serenità che sulla passione ».</a:t>
            </a:r>
          </a:p>
          <a:p>
            <a:endParaRPr lang="it-IT" dirty="0"/>
          </a:p>
        </p:txBody>
      </p:sp>
    </p:spTree>
    <p:extLst>
      <p:ext uri="{BB962C8B-B14F-4D97-AF65-F5344CB8AC3E}">
        <p14:creationId xmlns:p14="http://schemas.microsoft.com/office/powerpoint/2010/main" val="29960384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521758" cy="6858000"/>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332" y="0"/>
            <a:ext cx="4713668" cy="6881955"/>
          </a:xfrm>
          <a:prstGeom prst="rect">
            <a:avLst/>
          </a:prstGeom>
        </p:spPr>
      </p:pic>
    </p:spTree>
    <p:extLst>
      <p:ext uri="{BB962C8B-B14F-4D97-AF65-F5344CB8AC3E}">
        <p14:creationId xmlns:p14="http://schemas.microsoft.com/office/powerpoint/2010/main" val="4680767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3425781" cy="6840142"/>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940" y="-17150"/>
            <a:ext cx="3617889" cy="6857292"/>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1929" y="0"/>
            <a:ext cx="4340071" cy="6813911"/>
          </a:xfrm>
          <a:prstGeom prst="rect">
            <a:avLst/>
          </a:prstGeom>
        </p:spPr>
      </p:pic>
    </p:spTree>
    <p:extLst>
      <p:ext uri="{BB962C8B-B14F-4D97-AF65-F5344CB8AC3E}">
        <p14:creationId xmlns:p14="http://schemas.microsoft.com/office/powerpoint/2010/main" val="16028486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10014"/>
            <a:ext cx="10571257" cy="6747986"/>
          </a:xfrm>
        </p:spPr>
      </p:pic>
    </p:spTree>
    <p:extLst>
      <p:ext uri="{BB962C8B-B14F-4D97-AF65-F5344CB8AC3E}">
        <p14:creationId xmlns:p14="http://schemas.microsoft.com/office/powerpoint/2010/main" val="32836916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7046"/>
            <a:ext cx="11475077" cy="6885046"/>
          </a:xfrm>
        </p:spPr>
      </p:pic>
    </p:spTree>
    <p:extLst>
      <p:ext uri="{BB962C8B-B14F-4D97-AF65-F5344CB8AC3E}">
        <p14:creationId xmlns:p14="http://schemas.microsoft.com/office/powerpoint/2010/main" val="17674799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0" y="0"/>
            <a:ext cx="12192000" cy="6858000"/>
          </a:xfrm>
        </p:spPr>
        <p:txBody>
          <a:bodyPr>
            <a:normAutofit fontScale="92500" lnSpcReduction="10000"/>
          </a:bodyPr>
          <a:lstStyle/>
          <a:p>
            <a:pPr marL="0" indent="0" algn="r">
              <a:buNone/>
            </a:pPr>
            <a:endParaRPr lang="it-IT" dirty="0" smtClean="0"/>
          </a:p>
          <a:p>
            <a:pPr marL="0" indent="0" algn="r">
              <a:buNone/>
            </a:pPr>
            <a:r>
              <a:rPr lang="it-IT" dirty="0" err="1" smtClean="0"/>
              <a:t>Cuesmes</a:t>
            </a:r>
            <a:r>
              <a:rPr lang="it-IT" dirty="0" smtClean="0"/>
              <a:t>, luglio 1880</a:t>
            </a:r>
          </a:p>
          <a:p>
            <a:pPr marL="0" indent="0" algn="r">
              <a:buNone/>
            </a:pPr>
            <a:endParaRPr lang="it-IT" dirty="0"/>
          </a:p>
          <a:p>
            <a:pPr marL="0" indent="0" algn="r">
              <a:buNone/>
            </a:pPr>
            <a:endParaRPr lang="it-IT" dirty="0" smtClean="0"/>
          </a:p>
          <a:p>
            <a:pPr marL="0" indent="0">
              <a:buNone/>
            </a:pPr>
            <a:endParaRPr lang="it-IT" dirty="0" smtClean="0"/>
          </a:p>
          <a:p>
            <a:pPr marL="0" indent="0">
              <a:buNone/>
            </a:pPr>
            <a:r>
              <a:rPr lang="it-IT" sz="1900" dirty="0"/>
              <a:t>Caro Theo,</a:t>
            </a:r>
          </a:p>
          <a:p>
            <a:pPr marL="0" indent="0">
              <a:buNone/>
            </a:pPr>
            <a:r>
              <a:rPr lang="it-IT" sz="1900" dirty="0"/>
              <a:t> </a:t>
            </a:r>
            <a:r>
              <a:rPr lang="it-IT" sz="1900" dirty="0" smtClean="0"/>
              <a:t>   Ti </a:t>
            </a:r>
            <a:r>
              <a:rPr lang="it-IT" sz="1900" dirty="0"/>
              <a:t>scrivo un poco a malincuore, non avendolo fatto da tanto tempo, e ciò per diverse ragioni. In un certo senso tu mi sei diventato quasi estraneo, e anch’io devo esserlo per te più di quanto tu stesso pensi, e forse è meglio per noi non continuare più in questo modo. Forse non ti avrei scritto neppure questa volta se non fossi stato obbligato, proprio dal bisogno di scriverti, e se tu non mi avessi messo in questa necessità. Ho saputo a </a:t>
            </a:r>
            <a:r>
              <a:rPr lang="it-IT" sz="1900" dirty="0" err="1"/>
              <a:t>Etten</a:t>
            </a:r>
            <a:r>
              <a:rPr lang="it-IT" sz="1900" dirty="0"/>
              <a:t> che mi avevi mandato </a:t>
            </a:r>
            <a:r>
              <a:rPr lang="it-IT" sz="1900" b="1" dirty="0"/>
              <a:t>50 franchi</a:t>
            </a:r>
            <a:r>
              <a:rPr lang="it-IT" sz="1900" dirty="0"/>
              <a:t>, e io, bene, li ho accettati. Certo a malincuore, certo con un senso di malinconia, ma mi trovo in una specie di vicolo cieco, e come fare altrimenti? E’ dunque per ringraziarti che ti scrivo. </a:t>
            </a:r>
          </a:p>
          <a:p>
            <a:pPr marL="0" indent="0">
              <a:buNone/>
            </a:pPr>
            <a:r>
              <a:rPr lang="it-IT" sz="1900" dirty="0"/>
              <a:t>Come forse sai, sono tornato nel </a:t>
            </a:r>
            <a:r>
              <a:rPr lang="it-IT" sz="1900" b="1" dirty="0" err="1"/>
              <a:t>Borinage</a:t>
            </a:r>
            <a:r>
              <a:rPr lang="it-IT" sz="1900" dirty="0"/>
              <a:t>. Papà parlava piuttosto di fermarmi nei pressi di </a:t>
            </a:r>
            <a:r>
              <a:rPr lang="it-IT" sz="1900" dirty="0" err="1"/>
              <a:t>Etten</a:t>
            </a:r>
            <a:r>
              <a:rPr lang="it-IT" sz="1900" dirty="0"/>
              <a:t>; ho detto di no, e credo così di aver agito per il meglio. Involontariamente sono diventato per la famiglia una specie di personaggio impossibile e sospetto; qualcuno che non riscuote fiducia, e quindi come potrei essere utile a qualcuno? Per questa ragione sono del parere che il partito migliore e più logico da prendere sia quello di andarmene e di tenermi a debita distanza, facendo come se non esistessi.</a:t>
            </a:r>
          </a:p>
          <a:p>
            <a:pPr marL="0" indent="0">
              <a:buNone/>
            </a:pPr>
            <a:r>
              <a:rPr lang="it-IT" sz="1900" dirty="0"/>
              <a:t>E’ come la muta per gli uccelli, il tempo in cui cambiano le piume; per noi uomini corrisponde al periodo di avversità e di disgrazia, ai tempi difficili. In questo tempo di muta ci si può fermare, ma se ne può anche uscire come rinnovati, ma comunque sono cose che non si fanno in pubblico, non sono affatto divertenti, è per questo che bisogna eclissarsi. E va bene, sia pure.</a:t>
            </a:r>
          </a:p>
          <a:p>
            <a:pPr marL="0" indent="0">
              <a:buNone/>
            </a:pPr>
            <a:r>
              <a:rPr lang="it-IT" sz="1900" dirty="0"/>
              <a:t>Ora, anche se è una cosa di una difficoltà più o meno grande riguadagnare la fiducia di tutta la famiglia, forse neppur completamente libera da pregiudizi e da altre qualità ugualmente onorevoli e comuni, pure non dispero del tutto che poco </a:t>
            </a:r>
          </a:p>
          <a:p>
            <a:pPr marL="0" indent="0">
              <a:buNone/>
            </a:pPr>
            <a:endParaRPr lang="it-IT" sz="2000" dirty="0"/>
          </a:p>
        </p:txBody>
      </p:sp>
    </p:spTree>
    <p:extLst>
      <p:ext uri="{BB962C8B-B14F-4D97-AF65-F5344CB8AC3E}">
        <p14:creationId xmlns:p14="http://schemas.microsoft.com/office/powerpoint/2010/main" val="24682453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19763" cy="7147431"/>
          </a:xfrm>
          <a:prstGeom prst="rect">
            <a:avLst/>
          </a:prstGeom>
        </p:spPr>
      </p:pic>
    </p:spTree>
    <p:extLst>
      <p:ext uri="{BB962C8B-B14F-4D97-AF65-F5344CB8AC3E}">
        <p14:creationId xmlns:p14="http://schemas.microsoft.com/office/powerpoint/2010/main" val="41949037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856036"/>
            <a:ext cx="12192000" cy="8517716"/>
          </a:xfrm>
          <a:prstGeom prst="rect">
            <a:avLst/>
          </a:prstGeom>
        </p:spPr>
        <p:txBody>
          <a:bodyPr wrap="square">
            <a:spAutoFit/>
          </a:bodyPr>
          <a:lstStyle/>
          <a:p>
            <a:pPr>
              <a:lnSpc>
                <a:spcPct val="90000"/>
              </a:lnSpc>
              <a:spcBef>
                <a:spcPts val="1000"/>
              </a:spcBef>
              <a:spcAft>
                <a:spcPts val="0"/>
              </a:spcAft>
            </a:pPr>
            <a:r>
              <a:rPr lang="it-IT" dirty="0">
                <a:solidFill>
                  <a:srgbClr val="000000"/>
                </a:solidFill>
                <a:latin typeface="Calibri Light" panose="020F0302020204030204" pitchFamily="34" charset="0"/>
                <a:ea typeface="Meiryo"/>
                <a:cs typeface="Times New Roman" panose="02020603050405020304" pitchFamily="18" charset="0"/>
              </a:rPr>
              <a:t>alla volta, lentamente e sicuramente, si ristabilisca l’intesa cordiale con l’uno o l’altro dei suoi membri. E’ per questo che vorrei ristabilire questa intesa cordiale, per non dire di più, fra papà e me, e inoltre desidererei ugualmente che essa si ristabilisse fra noi due. L’intesa cordiale vale infinitesimamente di più di un malinteso.</a:t>
            </a:r>
            <a:endParaRPr lang="it-IT" sz="1050" dirty="0">
              <a:latin typeface="Century Gothic" panose="020B0502020202020204" pitchFamily="34" charset="0"/>
              <a:ea typeface="Meiryo"/>
              <a:cs typeface="Times New Roman" panose="02020603050405020304" pitchFamily="18" charset="0"/>
            </a:endParaRPr>
          </a:p>
          <a:p>
            <a:pPr>
              <a:lnSpc>
                <a:spcPct val="90000"/>
              </a:lnSpc>
              <a:spcBef>
                <a:spcPts val="1000"/>
              </a:spcBef>
              <a:spcAft>
                <a:spcPts val="0"/>
              </a:spcAft>
            </a:pPr>
            <a:r>
              <a:rPr lang="it-IT" dirty="0">
                <a:solidFill>
                  <a:srgbClr val="000000"/>
                </a:solidFill>
                <a:latin typeface="Calibri Light" panose="020F0302020204030204" pitchFamily="34" charset="0"/>
                <a:ea typeface="Meiryo"/>
                <a:cs typeface="Times New Roman" panose="02020603050405020304" pitchFamily="18" charset="0"/>
              </a:rPr>
              <a:t>Devo ora annoiarti con alcune cose astratte, però desidererei che tu le ascoltassi con pazienza. Io sono un uomo istintivo, capace di fare cose più o meno insensate, delle quali mi accade più tardi di pentirmi. Mi succede anche di parlare e di agire un po’ troppo rapidamente, quando invece sarebbe meglio pazientare. Penso che anche altri però possono fare simili imprudenze. Ciò premesso </a:t>
            </a:r>
            <a:endParaRPr lang="it-IT" dirty="0" smtClean="0">
              <a:solidFill>
                <a:srgbClr val="000000"/>
              </a:solidFill>
              <a:latin typeface="Calibri Light" panose="020F0302020204030204" pitchFamily="34" charset="0"/>
              <a:ea typeface="Meiryo"/>
              <a:cs typeface="Times New Roman" panose="02020603050405020304" pitchFamily="18" charset="0"/>
            </a:endParaRPr>
          </a:p>
          <a:p>
            <a:pPr>
              <a:lnSpc>
                <a:spcPct val="90000"/>
              </a:lnSpc>
              <a:spcBef>
                <a:spcPts val="1000"/>
              </a:spcBef>
              <a:spcAft>
                <a:spcPts val="0"/>
              </a:spcAft>
            </a:pPr>
            <a:endParaRPr lang="it-IT" dirty="0">
              <a:solidFill>
                <a:srgbClr val="000000"/>
              </a:solidFill>
              <a:latin typeface="Calibri Light" panose="020F0302020204030204" pitchFamily="34" charset="0"/>
              <a:ea typeface="Meiryo"/>
              <a:cs typeface="Times New Roman" panose="02020603050405020304" pitchFamily="18" charset="0"/>
            </a:endParaRPr>
          </a:p>
          <a:p>
            <a:pPr>
              <a:lnSpc>
                <a:spcPct val="90000"/>
              </a:lnSpc>
              <a:spcBef>
                <a:spcPts val="1000"/>
              </a:spcBef>
              <a:spcAft>
                <a:spcPts val="0"/>
              </a:spcAft>
            </a:pPr>
            <a:endParaRPr lang="it-IT" dirty="0" smtClean="0">
              <a:solidFill>
                <a:srgbClr val="000000"/>
              </a:solidFill>
              <a:latin typeface="Calibri Light" panose="020F0302020204030204" pitchFamily="34" charset="0"/>
              <a:ea typeface="Meiryo"/>
              <a:cs typeface="Times New Roman" panose="02020603050405020304" pitchFamily="18" charset="0"/>
            </a:endParaRPr>
          </a:p>
          <a:p>
            <a:pPr>
              <a:lnSpc>
                <a:spcPct val="90000"/>
              </a:lnSpc>
              <a:spcBef>
                <a:spcPts val="1000"/>
              </a:spcBef>
              <a:spcAft>
                <a:spcPts val="0"/>
              </a:spcAft>
            </a:pPr>
            <a:r>
              <a:rPr lang="it-IT" dirty="0" smtClean="0">
                <a:solidFill>
                  <a:srgbClr val="000000"/>
                </a:solidFill>
                <a:latin typeface="Calibri Light" panose="020F0302020204030204" pitchFamily="34" charset="0"/>
                <a:ea typeface="Meiryo"/>
                <a:cs typeface="Times New Roman" panose="02020603050405020304" pitchFamily="18" charset="0"/>
              </a:rPr>
              <a:t>cosa </a:t>
            </a:r>
            <a:r>
              <a:rPr lang="it-IT" dirty="0">
                <a:solidFill>
                  <a:srgbClr val="000000"/>
                </a:solidFill>
                <a:latin typeface="Calibri Light" panose="020F0302020204030204" pitchFamily="34" charset="0"/>
                <a:ea typeface="Meiryo"/>
                <a:cs typeface="Times New Roman" panose="02020603050405020304" pitchFamily="18" charset="0"/>
              </a:rPr>
              <a:t>bisogna fare, bisogna considerarsi un uomo pericoloso e incapace di fare alcunché? Non credo. Si tratta di cercare in tutti i modi di trarre un buon frutto anche da queste passioni. Per esempio, per nominarne una, ho la passione più o meno irresistibile per i libri, e sento il bisogno continuo di istruirmi, di studiare se così preferisci, proprio come ho bisogno di mangiare il pane. Tu puoi capire questo. Quando mi trovavo in un altro ambiente, un ambiente di quadri e di cose d’arte, sai bene che presi per quell’ambiente una violenta passione, che arrivava fino all’entusiasmo. E non me ne pento, e ancora adesso, </a:t>
            </a:r>
            <a:r>
              <a:rPr lang="it-IT" i="1" dirty="0">
                <a:solidFill>
                  <a:srgbClr val="000000"/>
                </a:solidFill>
                <a:latin typeface="Calibri Light" panose="020F0302020204030204" pitchFamily="34" charset="0"/>
                <a:ea typeface="Meiryo"/>
                <a:cs typeface="Times New Roman" panose="02020603050405020304" pitchFamily="18" charset="0"/>
              </a:rPr>
              <a:t>lontano dal paese, ho spesso la nostalgia per il paese dei quadri.</a:t>
            </a:r>
            <a:endParaRPr lang="it-IT" sz="1050" dirty="0">
              <a:latin typeface="Century Gothic" panose="020B0502020202020204" pitchFamily="34" charset="0"/>
              <a:ea typeface="Meiryo"/>
              <a:cs typeface="Times New Roman" panose="02020603050405020304" pitchFamily="18" charset="0"/>
            </a:endParaRPr>
          </a:p>
          <a:p>
            <a:pPr>
              <a:lnSpc>
                <a:spcPct val="90000"/>
              </a:lnSpc>
              <a:spcBef>
                <a:spcPts val="1000"/>
              </a:spcBef>
              <a:spcAft>
                <a:spcPts val="0"/>
              </a:spcAft>
            </a:pPr>
            <a:r>
              <a:rPr lang="it-IT" dirty="0">
                <a:solidFill>
                  <a:srgbClr val="000000"/>
                </a:solidFill>
                <a:latin typeface="Calibri Light" panose="020F0302020204030204" pitchFamily="34" charset="0"/>
                <a:ea typeface="Meiryo"/>
                <a:cs typeface="Times New Roman" panose="02020603050405020304" pitchFamily="18" charset="0"/>
              </a:rPr>
              <a:t>Forse ricordi bene che sapevo benissimo ( e forse lo so ancora) chi fosse </a:t>
            </a:r>
            <a:r>
              <a:rPr lang="it-IT" b="1" dirty="0">
                <a:solidFill>
                  <a:srgbClr val="000000"/>
                </a:solidFill>
                <a:latin typeface="Calibri Light" panose="020F0302020204030204" pitchFamily="34" charset="0"/>
                <a:ea typeface="Meiryo"/>
                <a:cs typeface="Times New Roman" panose="02020603050405020304" pitchFamily="18" charset="0"/>
              </a:rPr>
              <a:t>Rembrandt, o </a:t>
            </a:r>
            <a:r>
              <a:rPr lang="it-IT" b="1" dirty="0" err="1">
                <a:solidFill>
                  <a:srgbClr val="000000"/>
                </a:solidFill>
                <a:latin typeface="Calibri Light" panose="020F0302020204030204" pitchFamily="34" charset="0"/>
                <a:ea typeface="Meiryo"/>
                <a:cs typeface="Times New Roman" panose="02020603050405020304" pitchFamily="18" charset="0"/>
              </a:rPr>
              <a:t>Millet</a:t>
            </a:r>
            <a:r>
              <a:rPr lang="it-IT" b="1" dirty="0">
                <a:solidFill>
                  <a:srgbClr val="000000"/>
                </a:solidFill>
                <a:latin typeface="Calibri Light" panose="020F0302020204030204" pitchFamily="34" charset="0"/>
                <a:ea typeface="Meiryo"/>
                <a:cs typeface="Times New Roman" panose="02020603050405020304" pitchFamily="18" charset="0"/>
              </a:rPr>
              <a:t>, o Jules </a:t>
            </a:r>
            <a:r>
              <a:rPr lang="it-IT" b="1" dirty="0" err="1">
                <a:solidFill>
                  <a:srgbClr val="000000"/>
                </a:solidFill>
                <a:latin typeface="Calibri Light" panose="020F0302020204030204" pitchFamily="34" charset="0"/>
                <a:ea typeface="Meiryo"/>
                <a:cs typeface="Times New Roman" panose="02020603050405020304" pitchFamily="18" charset="0"/>
              </a:rPr>
              <a:t>Duprè</a:t>
            </a:r>
            <a:r>
              <a:rPr lang="it-IT" b="1" dirty="0">
                <a:solidFill>
                  <a:srgbClr val="000000"/>
                </a:solidFill>
                <a:latin typeface="Calibri Light" panose="020F0302020204030204" pitchFamily="34" charset="0"/>
                <a:ea typeface="Meiryo"/>
                <a:cs typeface="Times New Roman" panose="02020603050405020304" pitchFamily="18" charset="0"/>
              </a:rPr>
              <a:t>, o </a:t>
            </a:r>
            <a:r>
              <a:rPr lang="it-IT" b="1" dirty="0" err="1" smtClean="0">
                <a:solidFill>
                  <a:srgbClr val="000000"/>
                </a:solidFill>
                <a:latin typeface="Calibri Light" panose="020F0302020204030204" pitchFamily="34" charset="0"/>
                <a:ea typeface="Meiryo"/>
                <a:cs typeface="Times New Roman" panose="02020603050405020304" pitchFamily="18" charset="0"/>
              </a:rPr>
              <a:t>Delacroix</a:t>
            </a:r>
            <a:r>
              <a:rPr lang="it-IT" b="1" dirty="0">
                <a:solidFill>
                  <a:srgbClr val="000000"/>
                </a:solidFill>
                <a:latin typeface="Calibri Light" panose="020F0302020204030204" pitchFamily="34" charset="0"/>
                <a:ea typeface="Meiryo"/>
                <a:cs typeface="Times New Roman" panose="02020603050405020304" pitchFamily="18" charset="0"/>
              </a:rPr>
              <a:t>, o </a:t>
            </a:r>
            <a:r>
              <a:rPr lang="it-IT" b="1" dirty="0" err="1">
                <a:solidFill>
                  <a:srgbClr val="000000"/>
                </a:solidFill>
                <a:latin typeface="Calibri Light" panose="020F0302020204030204" pitchFamily="34" charset="0"/>
                <a:ea typeface="Meiryo"/>
                <a:cs typeface="Times New Roman" panose="02020603050405020304" pitchFamily="18" charset="0"/>
              </a:rPr>
              <a:t>Millais</a:t>
            </a:r>
            <a:r>
              <a:rPr lang="it-IT" b="1" dirty="0">
                <a:solidFill>
                  <a:srgbClr val="000000"/>
                </a:solidFill>
                <a:latin typeface="Calibri Light" panose="020F0302020204030204" pitchFamily="34" charset="0"/>
                <a:ea typeface="Meiryo"/>
                <a:cs typeface="Times New Roman" panose="02020603050405020304" pitchFamily="18" charset="0"/>
              </a:rPr>
              <a:t> </a:t>
            </a:r>
            <a:r>
              <a:rPr lang="it-IT" dirty="0">
                <a:solidFill>
                  <a:srgbClr val="000000"/>
                </a:solidFill>
                <a:latin typeface="Calibri Light" panose="020F0302020204030204" pitchFamily="34" charset="0"/>
                <a:ea typeface="Meiryo"/>
                <a:cs typeface="Times New Roman" panose="02020603050405020304" pitchFamily="18" charset="0"/>
              </a:rPr>
              <a:t>o </a:t>
            </a:r>
            <a:r>
              <a:rPr lang="it-IT" b="1" dirty="0" err="1">
                <a:solidFill>
                  <a:srgbClr val="000000"/>
                </a:solidFill>
                <a:latin typeface="Calibri Light" panose="020F0302020204030204" pitchFamily="34" charset="0"/>
                <a:ea typeface="Meiryo"/>
                <a:cs typeface="Times New Roman" panose="02020603050405020304" pitchFamily="18" charset="0"/>
              </a:rPr>
              <a:t>M.Maris</a:t>
            </a:r>
            <a:r>
              <a:rPr lang="it-IT" dirty="0">
                <a:solidFill>
                  <a:srgbClr val="000000"/>
                </a:solidFill>
                <a:latin typeface="Calibri Light" panose="020F0302020204030204" pitchFamily="34" charset="0"/>
                <a:ea typeface="Meiryo"/>
                <a:cs typeface="Times New Roman" panose="02020603050405020304" pitchFamily="18" charset="0"/>
              </a:rPr>
              <a:t>. Bene, ora non sono più in quell’ambiente, pure quel qualcosa che si chiama anima pare che non muoia mai, che viva sempre e cerchi sempre, sempre e ancora sempre. Quindi, invece di soccombere al male del paese, mi sono detto: il paese e la patria sono ovunque. E quindi invece di abbandonarmi alla disperazione, ho optato per la malinconia attiva, per quel tanto che ni consentiva l’energia, in altre parole ho preferito la malinconia che spera, che aspira e che cerca a quell’altra che, cupa e stagnante, dispera. Ho dunque studiato più o meno seriamente i libri alla mia portata, quali la </a:t>
            </a:r>
            <a:r>
              <a:rPr lang="it-IT" b="1" dirty="0">
                <a:solidFill>
                  <a:srgbClr val="000000"/>
                </a:solidFill>
                <a:latin typeface="Calibri Light" panose="020F0302020204030204" pitchFamily="34" charset="0"/>
                <a:ea typeface="Meiryo"/>
                <a:cs typeface="Times New Roman" panose="02020603050405020304" pitchFamily="18" charset="0"/>
              </a:rPr>
              <a:t>Bibbia</a:t>
            </a:r>
            <a:r>
              <a:rPr lang="it-IT" dirty="0">
                <a:solidFill>
                  <a:srgbClr val="000000"/>
                </a:solidFill>
                <a:latin typeface="Calibri Light" panose="020F0302020204030204" pitchFamily="34" charset="0"/>
                <a:ea typeface="Meiryo"/>
                <a:cs typeface="Times New Roman" panose="02020603050405020304" pitchFamily="18" charset="0"/>
              </a:rPr>
              <a:t> e la </a:t>
            </a:r>
            <a:r>
              <a:rPr lang="it-IT" i="1" dirty="0" err="1">
                <a:solidFill>
                  <a:srgbClr val="000000"/>
                </a:solidFill>
                <a:latin typeface="Calibri Light" panose="020F0302020204030204" pitchFamily="34" charset="0"/>
                <a:ea typeface="Meiryo"/>
                <a:cs typeface="Times New Roman" panose="02020603050405020304" pitchFamily="18" charset="0"/>
              </a:rPr>
              <a:t>Revolution</a:t>
            </a:r>
            <a:r>
              <a:rPr lang="it-IT" i="1" dirty="0">
                <a:solidFill>
                  <a:srgbClr val="000000"/>
                </a:solidFill>
                <a:latin typeface="Calibri Light" panose="020F0302020204030204" pitchFamily="34" charset="0"/>
                <a:ea typeface="Meiryo"/>
                <a:cs typeface="Times New Roman" panose="02020603050405020304" pitchFamily="18" charset="0"/>
              </a:rPr>
              <a:t> </a:t>
            </a:r>
            <a:r>
              <a:rPr lang="it-IT" i="1" dirty="0" err="1">
                <a:solidFill>
                  <a:srgbClr val="000000"/>
                </a:solidFill>
                <a:latin typeface="Calibri Light" panose="020F0302020204030204" pitchFamily="34" charset="0"/>
                <a:ea typeface="Meiryo"/>
                <a:cs typeface="Times New Roman" panose="02020603050405020304" pitchFamily="18" charset="0"/>
              </a:rPr>
              <a:t>francaise</a:t>
            </a:r>
            <a:r>
              <a:rPr lang="it-IT" dirty="0">
                <a:solidFill>
                  <a:srgbClr val="000000"/>
                </a:solidFill>
                <a:latin typeface="Calibri Light" panose="020F0302020204030204" pitchFamily="34" charset="0"/>
                <a:ea typeface="Meiryo"/>
                <a:cs typeface="Times New Roman" panose="02020603050405020304" pitchFamily="18" charset="0"/>
              </a:rPr>
              <a:t> del </a:t>
            </a:r>
            <a:r>
              <a:rPr lang="it-IT" b="1" dirty="0" err="1">
                <a:solidFill>
                  <a:srgbClr val="000000"/>
                </a:solidFill>
                <a:latin typeface="Calibri Light" panose="020F0302020204030204" pitchFamily="34" charset="0"/>
                <a:ea typeface="Meiryo"/>
                <a:cs typeface="Times New Roman" panose="02020603050405020304" pitchFamily="18" charset="0"/>
              </a:rPr>
              <a:t>Michelet</a:t>
            </a:r>
            <a:r>
              <a:rPr lang="it-IT" b="1" dirty="0">
                <a:solidFill>
                  <a:srgbClr val="000000"/>
                </a:solidFill>
                <a:latin typeface="Calibri Light" panose="020F0302020204030204" pitchFamily="34" charset="0"/>
                <a:ea typeface="Meiryo"/>
                <a:cs typeface="Times New Roman" panose="02020603050405020304" pitchFamily="18" charset="0"/>
              </a:rPr>
              <a:t>,</a:t>
            </a:r>
            <a:r>
              <a:rPr lang="it-IT" dirty="0">
                <a:solidFill>
                  <a:srgbClr val="000000"/>
                </a:solidFill>
                <a:latin typeface="Calibri Light" panose="020F0302020204030204" pitchFamily="34" charset="0"/>
                <a:ea typeface="Meiryo"/>
                <a:cs typeface="Times New Roman" panose="02020603050405020304" pitchFamily="18" charset="0"/>
              </a:rPr>
              <a:t> e poi, lo scorso inverno, </a:t>
            </a:r>
            <a:r>
              <a:rPr lang="it-IT" b="1" dirty="0">
                <a:solidFill>
                  <a:srgbClr val="000000"/>
                </a:solidFill>
                <a:latin typeface="Calibri Light" panose="020F0302020204030204" pitchFamily="34" charset="0"/>
                <a:ea typeface="Meiryo"/>
                <a:cs typeface="Times New Roman" panose="02020603050405020304" pitchFamily="18" charset="0"/>
              </a:rPr>
              <a:t>Shakespeare</a:t>
            </a:r>
            <a:r>
              <a:rPr lang="it-IT" dirty="0">
                <a:solidFill>
                  <a:srgbClr val="000000"/>
                </a:solidFill>
                <a:latin typeface="Calibri Light" panose="020F0302020204030204" pitchFamily="34" charset="0"/>
                <a:ea typeface="Meiryo"/>
                <a:cs typeface="Times New Roman" panose="02020603050405020304" pitchFamily="18" charset="0"/>
              </a:rPr>
              <a:t> e un poco </a:t>
            </a:r>
            <a:r>
              <a:rPr lang="it-IT" b="1" dirty="0" err="1">
                <a:solidFill>
                  <a:srgbClr val="000000"/>
                </a:solidFill>
                <a:latin typeface="Calibri Light" panose="020F0302020204030204" pitchFamily="34" charset="0"/>
                <a:ea typeface="Meiryo"/>
                <a:cs typeface="Times New Roman" panose="02020603050405020304" pitchFamily="18" charset="0"/>
              </a:rPr>
              <a:t>V.Hugo</a:t>
            </a:r>
            <a:r>
              <a:rPr lang="it-IT" dirty="0">
                <a:solidFill>
                  <a:srgbClr val="000000"/>
                </a:solidFill>
                <a:latin typeface="Calibri Light" panose="020F0302020204030204" pitchFamily="34" charset="0"/>
                <a:ea typeface="Meiryo"/>
                <a:cs typeface="Times New Roman" panose="02020603050405020304" pitchFamily="18" charset="0"/>
              </a:rPr>
              <a:t> e </a:t>
            </a:r>
            <a:r>
              <a:rPr lang="it-IT" b="1" dirty="0">
                <a:solidFill>
                  <a:srgbClr val="000000"/>
                </a:solidFill>
                <a:latin typeface="Calibri Light" panose="020F0302020204030204" pitchFamily="34" charset="0"/>
                <a:ea typeface="Meiryo"/>
                <a:cs typeface="Times New Roman" panose="02020603050405020304" pitchFamily="18" charset="0"/>
              </a:rPr>
              <a:t>Dickens</a:t>
            </a:r>
            <a:r>
              <a:rPr lang="it-IT" dirty="0">
                <a:solidFill>
                  <a:srgbClr val="000000"/>
                </a:solidFill>
                <a:latin typeface="Calibri Light" panose="020F0302020204030204" pitchFamily="34" charset="0"/>
                <a:ea typeface="Meiryo"/>
                <a:cs typeface="Times New Roman" panose="02020603050405020304" pitchFamily="18" charset="0"/>
              </a:rPr>
              <a:t> e </a:t>
            </a:r>
            <a:r>
              <a:rPr lang="it-IT" b="1" dirty="0" err="1">
                <a:solidFill>
                  <a:srgbClr val="000000"/>
                </a:solidFill>
                <a:latin typeface="Calibri Light" panose="020F0302020204030204" pitchFamily="34" charset="0"/>
                <a:ea typeface="Meiryo"/>
                <a:cs typeface="Times New Roman" panose="02020603050405020304" pitchFamily="18" charset="0"/>
              </a:rPr>
              <a:t>Beecher</a:t>
            </a:r>
            <a:r>
              <a:rPr lang="it-IT" b="1" dirty="0">
                <a:solidFill>
                  <a:srgbClr val="000000"/>
                </a:solidFill>
                <a:latin typeface="Calibri Light" panose="020F0302020204030204" pitchFamily="34" charset="0"/>
                <a:ea typeface="Meiryo"/>
                <a:cs typeface="Times New Roman" panose="02020603050405020304" pitchFamily="18" charset="0"/>
              </a:rPr>
              <a:t> </a:t>
            </a:r>
            <a:r>
              <a:rPr lang="it-IT" b="1" dirty="0" err="1">
                <a:solidFill>
                  <a:srgbClr val="000000"/>
                </a:solidFill>
                <a:latin typeface="Calibri Light" panose="020F0302020204030204" pitchFamily="34" charset="0"/>
                <a:ea typeface="Meiryo"/>
                <a:cs typeface="Times New Roman" panose="02020603050405020304" pitchFamily="18" charset="0"/>
              </a:rPr>
              <a:t>Stowe</a:t>
            </a:r>
            <a:r>
              <a:rPr lang="it-IT" dirty="0">
                <a:solidFill>
                  <a:srgbClr val="000000"/>
                </a:solidFill>
                <a:latin typeface="Calibri Light" panose="020F0302020204030204" pitchFamily="34" charset="0"/>
                <a:ea typeface="Meiryo"/>
                <a:cs typeface="Times New Roman" panose="02020603050405020304" pitchFamily="18" charset="0"/>
              </a:rPr>
              <a:t>, e poi ultimamente </a:t>
            </a:r>
            <a:r>
              <a:rPr lang="it-IT" b="1" dirty="0">
                <a:solidFill>
                  <a:srgbClr val="000000"/>
                </a:solidFill>
                <a:latin typeface="Calibri Light" panose="020F0302020204030204" pitchFamily="34" charset="0"/>
                <a:ea typeface="Meiryo"/>
                <a:cs typeface="Times New Roman" panose="02020603050405020304" pitchFamily="18" charset="0"/>
              </a:rPr>
              <a:t>Eschilo</a:t>
            </a:r>
            <a:r>
              <a:rPr lang="it-IT" dirty="0">
                <a:solidFill>
                  <a:srgbClr val="000000"/>
                </a:solidFill>
                <a:latin typeface="Calibri Light" panose="020F0302020204030204" pitchFamily="34" charset="0"/>
                <a:ea typeface="Meiryo"/>
                <a:cs typeface="Times New Roman" panose="02020603050405020304" pitchFamily="18" charset="0"/>
              </a:rPr>
              <a:t> e poi molti altri, meno classici, molti grandi “piccoli maestri”. Sai bene che fra quelli che contano come “piccoli maestri” ci sono </a:t>
            </a:r>
            <a:r>
              <a:rPr lang="it-IT" b="1" dirty="0" err="1">
                <a:solidFill>
                  <a:srgbClr val="000000"/>
                </a:solidFill>
                <a:latin typeface="Calibri Light" panose="020F0302020204030204" pitchFamily="34" charset="0"/>
                <a:ea typeface="Meiryo"/>
                <a:cs typeface="Times New Roman" panose="02020603050405020304" pitchFamily="18" charset="0"/>
              </a:rPr>
              <a:t>Fabritius</a:t>
            </a:r>
            <a:r>
              <a:rPr lang="it-IT" b="1" dirty="0">
                <a:solidFill>
                  <a:srgbClr val="000000"/>
                </a:solidFill>
                <a:latin typeface="Calibri Light" panose="020F0302020204030204" pitchFamily="34" charset="0"/>
                <a:ea typeface="Meiryo"/>
                <a:cs typeface="Times New Roman" panose="02020603050405020304" pitchFamily="18" charset="0"/>
              </a:rPr>
              <a:t> </a:t>
            </a:r>
            <a:r>
              <a:rPr lang="it-IT" dirty="0">
                <a:solidFill>
                  <a:srgbClr val="000000"/>
                </a:solidFill>
                <a:latin typeface="Calibri Light" panose="020F0302020204030204" pitchFamily="34" charset="0"/>
                <a:ea typeface="Meiryo"/>
                <a:cs typeface="Times New Roman" panose="02020603050405020304" pitchFamily="18" charset="0"/>
              </a:rPr>
              <a:t>e</a:t>
            </a:r>
            <a:r>
              <a:rPr lang="it-IT" b="1" dirty="0">
                <a:solidFill>
                  <a:srgbClr val="000000"/>
                </a:solidFill>
                <a:latin typeface="Calibri Light" panose="020F0302020204030204" pitchFamily="34" charset="0"/>
                <a:ea typeface="Meiryo"/>
                <a:cs typeface="Times New Roman" panose="02020603050405020304" pitchFamily="18" charset="0"/>
              </a:rPr>
              <a:t> </a:t>
            </a:r>
            <a:r>
              <a:rPr lang="it-IT" b="1" dirty="0" err="1">
                <a:solidFill>
                  <a:srgbClr val="000000"/>
                </a:solidFill>
                <a:latin typeface="Calibri Light" panose="020F0302020204030204" pitchFamily="34" charset="0"/>
                <a:ea typeface="Meiryo"/>
                <a:cs typeface="Times New Roman" panose="02020603050405020304" pitchFamily="18" charset="0"/>
              </a:rPr>
              <a:t>Bida</a:t>
            </a:r>
            <a:r>
              <a:rPr lang="it-IT" b="1" dirty="0" smtClean="0">
                <a:solidFill>
                  <a:srgbClr val="000000"/>
                </a:solidFill>
                <a:latin typeface="Calibri Light" panose="020F0302020204030204" pitchFamily="34" charset="0"/>
                <a:ea typeface="Meiryo"/>
                <a:cs typeface="Times New Roman" panose="02020603050405020304" pitchFamily="18" charset="0"/>
              </a:rPr>
              <a:t>.</a:t>
            </a:r>
          </a:p>
          <a:p>
            <a:pPr>
              <a:lnSpc>
                <a:spcPct val="90000"/>
              </a:lnSpc>
              <a:spcBef>
                <a:spcPts val="1000"/>
              </a:spcBef>
              <a:spcAft>
                <a:spcPts val="0"/>
              </a:spcAft>
            </a:pPr>
            <a:endParaRPr lang="it-IT" sz="1050" dirty="0">
              <a:solidFill>
                <a:srgbClr val="000000"/>
              </a:solidFill>
              <a:effectLst/>
              <a:latin typeface="Calibri Light" panose="020F0302020204030204" pitchFamily="34" charset="0"/>
              <a:ea typeface="Meiryo"/>
              <a:cs typeface="Times New Roman" panose="02020603050405020304" pitchFamily="18" charset="0"/>
            </a:endParaRPr>
          </a:p>
          <a:p>
            <a:pPr>
              <a:lnSpc>
                <a:spcPct val="90000"/>
              </a:lnSpc>
              <a:spcBef>
                <a:spcPts val="1000"/>
              </a:spcBef>
            </a:pPr>
            <a:r>
              <a:rPr lang="it-IT" dirty="0"/>
              <a:t>Ora, colui che è assorbito da tutte queste cose diventa scandaloso, </a:t>
            </a:r>
            <a:r>
              <a:rPr lang="it-IT" dirty="0" err="1"/>
              <a:t>schocking</a:t>
            </a:r>
            <a:r>
              <a:rPr lang="it-IT" dirty="0"/>
              <a:t>, per gli altri, e senza volerlo manca più o meno a certe forme e convenienze sociali. Però è un peccato prendersela a male. Tu sai per esempio che spesso ho trascurato la mia toilette, lo ammetto, e ammetto che ciò sia vergognoso. Ma vedi, la timidezza e la miseria servono pure a qualcosa, e poi anche lo scoramento profondo serve a qualcosa, e certe volte è un buon mezzo per assicurare la solitudine necessaria per poter approfondire questo o quel problema che ti prende.</a:t>
            </a:r>
          </a:p>
          <a:p>
            <a:pPr>
              <a:lnSpc>
                <a:spcPct val="90000"/>
              </a:lnSpc>
              <a:spcBef>
                <a:spcPts val="1000"/>
              </a:spcBef>
              <a:spcAft>
                <a:spcPts val="0"/>
              </a:spcAft>
            </a:pPr>
            <a:r>
              <a:rPr lang="it-IT" dirty="0" smtClean="0">
                <a:solidFill>
                  <a:srgbClr val="000000"/>
                </a:solidFill>
                <a:latin typeface="Calibri Light" panose="020F0302020204030204" pitchFamily="34" charset="0"/>
                <a:ea typeface="Meiryo"/>
                <a:cs typeface="Times New Roman" panose="02020603050405020304" pitchFamily="18" charset="0"/>
              </a:rPr>
              <a:t>…</a:t>
            </a:r>
          </a:p>
          <a:p>
            <a:pPr>
              <a:lnSpc>
                <a:spcPct val="90000"/>
              </a:lnSpc>
              <a:spcBef>
                <a:spcPts val="1000"/>
              </a:spcBef>
              <a:spcAft>
                <a:spcPts val="0"/>
              </a:spcAft>
            </a:pPr>
            <a:endParaRPr lang="it-IT" sz="1050" dirty="0">
              <a:effectLst/>
              <a:latin typeface="Century Gothic" panose="020B0502020202020204" pitchFamily="34" charset="0"/>
              <a:ea typeface="Meiryo"/>
              <a:cs typeface="Times New Roman" panose="02020603050405020304" pitchFamily="18" charset="0"/>
            </a:endParaRPr>
          </a:p>
        </p:txBody>
      </p:sp>
    </p:spTree>
    <p:extLst>
      <p:ext uri="{BB962C8B-B14F-4D97-AF65-F5344CB8AC3E}">
        <p14:creationId xmlns:p14="http://schemas.microsoft.com/office/powerpoint/2010/main" val="694911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1294"/>
            <a:ext cx="10264462" cy="6415289"/>
          </a:xfrm>
        </p:spPr>
      </p:pic>
    </p:spTree>
    <p:extLst>
      <p:ext uri="{BB962C8B-B14F-4D97-AF65-F5344CB8AC3E}">
        <p14:creationId xmlns:p14="http://schemas.microsoft.com/office/powerpoint/2010/main" val="7378521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6073" y="4819"/>
            <a:ext cx="8435662" cy="6893972"/>
          </a:xfrm>
          <a:prstGeom prst="rect">
            <a:avLst/>
          </a:prstGeom>
        </p:spPr>
      </p:pic>
    </p:spTree>
    <p:extLst>
      <p:ext uri="{BB962C8B-B14F-4D97-AF65-F5344CB8AC3E}">
        <p14:creationId xmlns:p14="http://schemas.microsoft.com/office/powerpoint/2010/main" val="30786610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675" y="26575"/>
            <a:ext cx="9388699" cy="6826699"/>
          </a:xfrm>
          <a:prstGeom prst="rect">
            <a:avLst/>
          </a:prstGeom>
        </p:spPr>
      </p:pic>
    </p:spTree>
    <p:extLst>
      <p:ext uri="{BB962C8B-B14F-4D97-AF65-F5344CB8AC3E}">
        <p14:creationId xmlns:p14="http://schemas.microsoft.com/office/powerpoint/2010/main" val="19478308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94006" cy="6866253"/>
          </a:xfrm>
          <a:prstGeom prst="rect">
            <a:avLst/>
          </a:prstGeom>
        </p:spPr>
      </p:pic>
      <p:sp>
        <p:nvSpPr>
          <p:cNvPr id="3" name="CasellaDiTesto 2"/>
          <p:cNvSpPr txBox="1"/>
          <p:nvPr/>
        </p:nvSpPr>
        <p:spPr>
          <a:xfrm>
            <a:off x="10109915" y="450761"/>
            <a:ext cx="2082085" cy="646331"/>
          </a:xfrm>
          <a:prstGeom prst="rect">
            <a:avLst/>
          </a:prstGeom>
          <a:noFill/>
        </p:spPr>
        <p:txBody>
          <a:bodyPr wrap="square" rtlCol="0">
            <a:spAutoFit/>
          </a:bodyPr>
          <a:lstStyle/>
          <a:p>
            <a:r>
              <a:rPr lang="it-IT" dirty="0" smtClean="0"/>
              <a:t>Veduta del mare a </a:t>
            </a:r>
            <a:r>
              <a:rPr lang="it-IT" dirty="0" err="1" smtClean="0"/>
              <a:t>Scheveningen</a:t>
            </a:r>
            <a:endParaRPr lang="it-IT" dirty="0"/>
          </a:p>
        </p:txBody>
      </p:sp>
    </p:spTree>
    <p:extLst>
      <p:ext uri="{BB962C8B-B14F-4D97-AF65-F5344CB8AC3E}">
        <p14:creationId xmlns:p14="http://schemas.microsoft.com/office/powerpoint/2010/main" val="42071037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598276" cy="3969963"/>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1718" y="-18769"/>
            <a:ext cx="4400282" cy="6876769"/>
          </a:xfrm>
          <a:prstGeom prst="rect">
            <a:avLst/>
          </a:prstGeom>
        </p:spPr>
      </p:pic>
    </p:spTree>
    <p:extLst>
      <p:ext uri="{BB962C8B-B14F-4D97-AF65-F5344CB8AC3E}">
        <p14:creationId xmlns:p14="http://schemas.microsoft.com/office/powerpoint/2010/main" val="32940465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249" y="37505"/>
            <a:ext cx="10303098" cy="6628327"/>
          </a:xfrm>
          <a:prstGeom prst="rect">
            <a:avLst/>
          </a:prstGeom>
        </p:spPr>
      </p:pic>
    </p:spTree>
    <p:extLst>
      <p:ext uri="{BB962C8B-B14F-4D97-AF65-F5344CB8AC3E}">
        <p14:creationId xmlns:p14="http://schemas.microsoft.com/office/powerpoint/2010/main" val="586719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9555" y="45827"/>
            <a:ext cx="10109915" cy="7329689"/>
          </a:xfrm>
          <a:prstGeom prst="rect">
            <a:avLst/>
          </a:prstGeom>
        </p:spPr>
      </p:pic>
    </p:spTree>
    <p:extLst>
      <p:ext uri="{BB962C8B-B14F-4D97-AF65-F5344CB8AC3E}">
        <p14:creationId xmlns:p14="http://schemas.microsoft.com/office/powerpoint/2010/main" val="20091571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569003" cy="7336236"/>
          </a:xfrm>
          <a:prstGeom prst="rect">
            <a:avLst/>
          </a:prstGeom>
        </p:spPr>
      </p:pic>
    </p:spTree>
    <p:extLst>
      <p:ext uri="{BB962C8B-B14F-4D97-AF65-F5344CB8AC3E}">
        <p14:creationId xmlns:p14="http://schemas.microsoft.com/office/powerpoint/2010/main" val="19203446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55213" cy="5847008"/>
          </a:xfrm>
          <a:prstGeom prst="rect">
            <a:avLst/>
          </a:prstGeom>
        </p:spPr>
      </p:pic>
      <p:sp>
        <p:nvSpPr>
          <p:cNvPr id="3" name="CasellaDiTesto 2"/>
          <p:cNvSpPr txBox="1"/>
          <p:nvPr/>
        </p:nvSpPr>
        <p:spPr>
          <a:xfrm>
            <a:off x="206062" y="6130344"/>
            <a:ext cx="9234152" cy="369332"/>
          </a:xfrm>
          <a:prstGeom prst="rect">
            <a:avLst/>
          </a:prstGeom>
          <a:noFill/>
        </p:spPr>
        <p:txBody>
          <a:bodyPr wrap="square" rtlCol="0">
            <a:spAutoFit/>
          </a:bodyPr>
          <a:lstStyle/>
          <a:p>
            <a:pPr algn="ctr"/>
            <a:r>
              <a:rPr lang="it-IT" dirty="0" smtClean="0"/>
              <a:t>Casa dei van Gogh a </a:t>
            </a:r>
            <a:r>
              <a:rPr lang="it-IT" dirty="0" err="1" smtClean="0"/>
              <a:t>Neunen</a:t>
            </a:r>
            <a:endParaRPr lang="it-IT" dirty="0"/>
          </a:p>
        </p:txBody>
      </p:sp>
    </p:spTree>
    <p:extLst>
      <p:ext uri="{BB962C8B-B14F-4D97-AF65-F5344CB8AC3E}">
        <p14:creationId xmlns:p14="http://schemas.microsoft.com/office/powerpoint/2010/main" val="8823217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24451" cy="5959915"/>
          </a:xfrm>
          <a:prstGeom prst="rect">
            <a:avLst/>
          </a:prstGeom>
        </p:spPr>
      </p:pic>
      <p:sp>
        <p:nvSpPr>
          <p:cNvPr id="3" name="CasellaDiTesto 2"/>
          <p:cNvSpPr txBox="1"/>
          <p:nvPr/>
        </p:nvSpPr>
        <p:spPr>
          <a:xfrm>
            <a:off x="218941" y="6233375"/>
            <a:ext cx="9504608" cy="369332"/>
          </a:xfrm>
          <a:prstGeom prst="rect">
            <a:avLst/>
          </a:prstGeom>
          <a:noFill/>
        </p:spPr>
        <p:txBody>
          <a:bodyPr wrap="square" rtlCol="0">
            <a:spAutoFit/>
          </a:bodyPr>
          <a:lstStyle/>
          <a:p>
            <a:pPr algn="ctr"/>
            <a:r>
              <a:rPr lang="it-IT" dirty="0" smtClean="0"/>
              <a:t>Casa del sacrestano </a:t>
            </a:r>
            <a:r>
              <a:rPr lang="it-IT" dirty="0" err="1" smtClean="0"/>
              <a:t>Schafrat</a:t>
            </a:r>
            <a:r>
              <a:rPr lang="it-IT" dirty="0" smtClean="0"/>
              <a:t> </a:t>
            </a:r>
            <a:endParaRPr lang="it-IT" dirty="0"/>
          </a:p>
        </p:txBody>
      </p:sp>
    </p:spTree>
    <p:extLst>
      <p:ext uri="{BB962C8B-B14F-4D97-AF65-F5344CB8AC3E}">
        <p14:creationId xmlns:p14="http://schemas.microsoft.com/office/powerpoint/2010/main" val="3065532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8911"/>
            <a:ext cx="12862637" cy="5844919"/>
          </a:xfrm>
          <a:prstGeom prst="rect">
            <a:avLst/>
          </a:prstGeom>
        </p:spPr>
      </p:pic>
    </p:spTree>
    <p:extLst>
      <p:ext uri="{BB962C8B-B14F-4D97-AF65-F5344CB8AC3E}">
        <p14:creationId xmlns:p14="http://schemas.microsoft.com/office/powerpoint/2010/main" val="3266131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a:xfrm>
            <a:off x="5022760" y="3602037"/>
            <a:ext cx="7169240" cy="3133613"/>
          </a:xfrm>
        </p:spPr>
        <p:txBody>
          <a:bodyPr>
            <a:normAutofit/>
          </a:bodyPr>
          <a:lstStyle/>
          <a:p>
            <a:endParaRPr lang="it-IT" dirty="0" smtClean="0"/>
          </a:p>
          <a:p>
            <a:endParaRPr lang="it-IT" dirty="0"/>
          </a:p>
          <a:p>
            <a:endParaRPr lang="it-IT" dirty="0" smtClean="0"/>
          </a:p>
          <a:p>
            <a:r>
              <a:rPr lang="it-IT" dirty="0" smtClean="0"/>
              <a:t>Il fratello Theo (1857-1891)</a:t>
            </a:r>
          </a:p>
          <a:p>
            <a:r>
              <a:rPr lang="it-IT" dirty="0" smtClean="0"/>
              <a:t>Nel 1872 e nel 1888</a:t>
            </a:r>
          </a:p>
          <a:p>
            <a:r>
              <a:rPr lang="it-IT" sz="1800" dirty="0" smtClean="0"/>
              <a:t>Il loro legame ere fortissimo, vedi il carteggio formato da più di 800 lettere </a:t>
            </a:r>
            <a:r>
              <a:rPr lang="it-IT" sz="1800" i="1" dirty="0" smtClean="0"/>
              <a:t>(«Lettere a Theo») </a:t>
            </a:r>
            <a:r>
              <a:rPr lang="it-IT" sz="1800" dirty="0" smtClean="0"/>
              <a:t>scambiatesi tra il 1872 e il 1890</a:t>
            </a:r>
            <a:endParaRPr lang="it-IT" sz="18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855335" cy="642100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8844" y="1"/>
            <a:ext cx="3286037" cy="4704678"/>
          </a:xfrm>
          <a:prstGeom prst="rect">
            <a:avLst/>
          </a:prstGeom>
        </p:spPr>
      </p:pic>
    </p:spTree>
    <p:extLst>
      <p:ext uri="{BB962C8B-B14F-4D97-AF65-F5344CB8AC3E}">
        <p14:creationId xmlns:p14="http://schemas.microsoft.com/office/powerpoint/2010/main" val="42527118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707" y="7374"/>
            <a:ext cx="9053848" cy="6769428"/>
          </a:xfrm>
          <a:prstGeom prst="rect">
            <a:avLst/>
          </a:prstGeom>
        </p:spPr>
      </p:pic>
    </p:spTree>
    <p:extLst>
      <p:ext uri="{BB962C8B-B14F-4D97-AF65-F5344CB8AC3E}">
        <p14:creationId xmlns:p14="http://schemas.microsoft.com/office/powerpoint/2010/main" val="32978334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089913" y="1"/>
            <a:ext cx="5102087" cy="6740307"/>
          </a:xfrm>
          <a:prstGeom prst="rect">
            <a:avLst/>
          </a:prstGeom>
          <a:noFill/>
        </p:spPr>
        <p:txBody>
          <a:bodyPr wrap="square" rtlCol="0">
            <a:spAutoFit/>
          </a:bodyPr>
          <a:lstStyle/>
          <a:p>
            <a:r>
              <a:rPr lang="it-IT" dirty="0"/>
              <a:t>« Caro Theo,</a:t>
            </a:r>
          </a:p>
          <a:p>
            <a:r>
              <a:rPr lang="it-IT" dirty="0"/>
              <a:t>ti mando per il tuo compleanno i miei migliori auguri di salute e serenità. Avrei voluto mandarti in questa occasione il quadro dei mangiatori di patate ma, pur andando avanti bene, non è ancora finito.</a:t>
            </a:r>
          </a:p>
          <a:p>
            <a:r>
              <a:rPr lang="it-IT" dirty="0" err="1"/>
              <a:t>Benchè</a:t>
            </a:r>
            <a:r>
              <a:rPr lang="it-IT" dirty="0"/>
              <a:t> il quadro finale sia stato dipinto in un tempo relativamente breve e per la maggior parte a memoria, mi ci è voluto un intero inverno trascorso a dipingere studi di teste e mani per poterlo fare.</a:t>
            </a:r>
          </a:p>
          <a:p>
            <a:endParaRPr lang="it-IT" dirty="0" smtClean="0"/>
          </a:p>
          <a:p>
            <a:r>
              <a:rPr lang="it-IT" dirty="0" smtClean="0"/>
              <a:t>[…] </a:t>
            </a:r>
            <a:r>
              <a:rPr lang="it-IT" dirty="0"/>
              <a:t>Ho cercato di sottolineare come questa gente che mangia patate al lume della lampada, ha zappato la terra con le stesse mani che ora protende nel piatto, e quindi parlo di </a:t>
            </a:r>
            <a:r>
              <a:rPr lang="it-IT" i="1" dirty="0"/>
              <a:t>lavoro manuale </a:t>
            </a:r>
            <a:r>
              <a:rPr lang="it-IT" dirty="0"/>
              <a:t>e di come essi si siano onestamente guadagnato il cibo.</a:t>
            </a:r>
          </a:p>
          <a:p>
            <a:r>
              <a:rPr lang="it-IT" dirty="0"/>
              <a:t>Ho voluto rendere l’idea di un modo di vivere che è del tutto diverso dal nostro di gente civile.</a:t>
            </a:r>
          </a:p>
          <a:p>
            <a:endParaRPr lang="it-IT" dirty="0" smtClean="0"/>
          </a:p>
          <a:p>
            <a:r>
              <a:rPr lang="it-IT" dirty="0" smtClean="0"/>
              <a:t>[…] </a:t>
            </a:r>
            <a:r>
              <a:rPr lang="it-IT" dirty="0"/>
              <a:t>Penso che, più che da signora, una contadinella sia bella vestita com’è con la sua gonna e camicetta polverosa e rappezzata, azzurra, cui il maltempo, il vento e il sole danno i più delicati toni di colore. Se si veste da signora, perde il suo fascino particolare ».</a:t>
            </a:r>
          </a:p>
          <a:p>
            <a:endParaRPr lang="it-IT"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7089913" cy="5872811"/>
          </a:xfrm>
          <a:prstGeom prst="rect">
            <a:avLst/>
          </a:prstGeom>
        </p:spPr>
      </p:pic>
    </p:spTree>
    <p:extLst>
      <p:ext uri="{BB962C8B-B14F-4D97-AF65-F5344CB8AC3E}">
        <p14:creationId xmlns:p14="http://schemas.microsoft.com/office/powerpoint/2010/main" val="1598166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691" y="0"/>
            <a:ext cx="9646617" cy="6858000"/>
          </a:xfrm>
          <a:prstGeom prst="rect">
            <a:avLst/>
          </a:prstGeom>
        </p:spPr>
      </p:pic>
    </p:spTree>
    <p:extLst>
      <p:ext uri="{BB962C8B-B14F-4D97-AF65-F5344CB8AC3E}">
        <p14:creationId xmlns:p14="http://schemas.microsoft.com/office/powerpoint/2010/main" val="2014994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6110477"/>
          </a:xfrm>
          <a:prstGeom prst="rect">
            <a:avLst/>
          </a:prstGeom>
        </p:spPr>
      </p:pic>
      <p:sp>
        <p:nvSpPr>
          <p:cNvPr id="3" name="CasellaDiTesto 2"/>
          <p:cNvSpPr txBox="1"/>
          <p:nvPr/>
        </p:nvSpPr>
        <p:spPr>
          <a:xfrm>
            <a:off x="10328856" y="1249251"/>
            <a:ext cx="1596981" cy="923330"/>
          </a:xfrm>
          <a:prstGeom prst="rect">
            <a:avLst/>
          </a:prstGeom>
          <a:noFill/>
        </p:spPr>
        <p:txBody>
          <a:bodyPr wrap="square" rtlCol="0">
            <a:spAutoFit/>
          </a:bodyPr>
          <a:lstStyle/>
          <a:p>
            <a:r>
              <a:rPr lang="it-IT" dirty="0" smtClean="0"/>
              <a:t>1885</a:t>
            </a:r>
          </a:p>
          <a:p>
            <a:endParaRPr lang="it-IT" dirty="0"/>
          </a:p>
          <a:p>
            <a:r>
              <a:rPr lang="it-IT" dirty="0" smtClean="0"/>
              <a:t>Studio di mani</a:t>
            </a:r>
            <a:endParaRPr lang="it-IT" dirty="0"/>
          </a:p>
        </p:txBody>
      </p:sp>
    </p:spTree>
    <p:extLst>
      <p:ext uri="{BB962C8B-B14F-4D97-AF65-F5344CB8AC3E}">
        <p14:creationId xmlns:p14="http://schemas.microsoft.com/office/powerpoint/2010/main" val="860734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435" y="0"/>
            <a:ext cx="11539376" cy="6858000"/>
          </a:xfrm>
        </p:spPr>
      </p:pic>
    </p:spTree>
    <p:extLst>
      <p:ext uri="{BB962C8B-B14F-4D97-AF65-F5344CB8AC3E}">
        <p14:creationId xmlns:p14="http://schemas.microsoft.com/office/powerpoint/2010/main" val="9884958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838200" y="1690688"/>
            <a:ext cx="10515600" cy="4486275"/>
          </a:xfrm>
        </p:spPr>
        <p:txBody>
          <a:bodyPr>
            <a:normAutofit fontScale="25000" lnSpcReduction="20000"/>
          </a:bodyPr>
          <a:lstStyle/>
          <a:p>
            <a:r>
              <a:rPr lang="it-IT" sz="6400" b="1" dirty="0"/>
              <a:t>1868</a:t>
            </a:r>
            <a:endParaRPr lang="it-IT" sz="6400" dirty="0"/>
          </a:p>
          <a:p>
            <a:r>
              <a:rPr lang="it-IT" sz="6400" dirty="0"/>
              <a:t>Il 9 marzo lascia l’istituto e torna a casa. Non sappiamo le ragioni: le scarse condizioni economiche? Lo scarso profitto?</a:t>
            </a:r>
          </a:p>
          <a:p>
            <a:r>
              <a:rPr lang="it-IT" sz="6400" b="1" dirty="0"/>
              <a:t>1869</a:t>
            </a:r>
            <a:endParaRPr lang="it-IT" sz="6400" dirty="0"/>
          </a:p>
          <a:p>
            <a:r>
              <a:rPr lang="it-IT" sz="6400" dirty="0"/>
              <a:t>Lo zio paterno, Vincent Van Gogh anche lui, mercante di quadri, lo fa assumere alla filiale della </a:t>
            </a:r>
            <a:r>
              <a:rPr lang="it-IT" sz="6400" b="1" dirty="0" err="1"/>
              <a:t>Goupil</a:t>
            </a:r>
            <a:r>
              <a:rPr lang="it-IT" sz="6400" b="1" dirty="0"/>
              <a:t> </a:t>
            </a:r>
            <a:r>
              <a:rPr lang="it-IT" sz="6400" dirty="0"/>
              <a:t>all’Aia, diretta da </a:t>
            </a:r>
            <a:r>
              <a:rPr lang="it-IT" sz="6400" b="1" dirty="0" err="1"/>
              <a:t>H.G.Tersteeg</a:t>
            </a:r>
            <a:r>
              <a:rPr lang="it-IT" sz="6400" dirty="0"/>
              <a:t>. Alloggia presso la famiglia </a:t>
            </a:r>
            <a:r>
              <a:rPr lang="it-IT" sz="6400" dirty="0" err="1"/>
              <a:t>Roos</a:t>
            </a:r>
            <a:r>
              <a:rPr lang="it-IT" sz="6400" dirty="0"/>
              <a:t>. Frequenta i parenti della madre tra cui la zia Sophie la cui figlia sposerà il pittore </a:t>
            </a:r>
            <a:r>
              <a:rPr lang="it-IT" sz="6400" b="1" dirty="0"/>
              <a:t>Anton Mauve</a:t>
            </a:r>
            <a:r>
              <a:rPr lang="it-IT" sz="6400" dirty="0"/>
              <a:t> (1838-1888 famoso esponente della </a:t>
            </a:r>
            <a:r>
              <a:rPr lang="it-IT" sz="6400" i="1" dirty="0"/>
              <a:t>Scuola dell’Aia</a:t>
            </a:r>
            <a:r>
              <a:rPr lang="it-IT" sz="6400" dirty="0"/>
              <a:t>). Legge molto e visita i musei.</a:t>
            </a:r>
          </a:p>
          <a:p>
            <a:r>
              <a:rPr lang="it-IT" sz="6400" b="1" dirty="0"/>
              <a:t>1871</a:t>
            </a:r>
            <a:endParaRPr lang="it-IT" sz="6400" dirty="0"/>
          </a:p>
          <a:p>
            <a:r>
              <a:rPr lang="it-IT" sz="6400" dirty="0"/>
              <a:t>Il padre è nominato pastore a </a:t>
            </a:r>
            <a:r>
              <a:rPr lang="it-IT" sz="6400" b="1" dirty="0" err="1"/>
              <a:t>Helvoirt</a:t>
            </a:r>
            <a:r>
              <a:rPr lang="it-IT" sz="6400" dirty="0"/>
              <a:t>, sempre nel </a:t>
            </a:r>
            <a:r>
              <a:rPr lang="it-IT" sz="6400" dirty="0" err="1"/>
              <a:t>Brabante</a:t>
            </a:r>
            <a:r>
              <a:rPr lang="it-IT" sz="6400" dirty="0"/>
              <a:t>, dove si trasferisce con la famiglia.</a:t>
            </a:r>
          </a:p>
          <a:p>
            <a:r>
              <a:rPr lang="it-IT" sz="6400" b="1" dirty="0" smtClean="0"/>
              <a:t>1873</a:t>
            </a:r>
            <a:endParaRPr lang="it-IT" sz="6400" dirty="0"/>
          </a:p>
          <a:p>
            <a:r>
              <a:rPr lang="it-IT" sz="6400" dirty="0"/>
              <a:t>Sempre grazie allo zio Vincent, viene trasferito alla filiale della </a:t>
            </a:r>
            <a:r>
              <a:rPr lang="it-IT" sz="6400" b="1" dirty="0" err="1"/>
              <a:t>Goupil</a:t>
            </a:r>
            <a:r>
              <a:rPr lang="it-IT" sz="6400" b="1" dirty="0"/>
              <a:t> a Bruxelles</a:t>
            </a:r>
            <a:r>
              <a:rPr lang="it-IT" sz="6400" dirty="0"/>
              <a:t>. Viaggia a Parigi visita il </a:t>
            </a:r>
            <a:r>
              <a:rPr lang="it-IT" sz="6400" dirty="0" err="1"/>
              <a:t>Salon</a:t>
            </a:r>
            <a:r>
              <a:rPr lang="it-IT" sz="6400" dirty="0"/>
              <a:t>, il Louvre e il </a:t>
            </a:r>
            <a:r>
              <a:rPr lang="it-IT" sz="6400" dirty="0" err="1"/>
              <a:t>Luxembourg</a:t>
            </a:r>
            <a:r>
              <a:rPr lang="it-IT" sz="6400" dirty="0"/>
              <a:t>. </a:t>
            </a:r>
          </a:p>
          <a:p>
            <a:r>
              <a:rPr lang="it-IT" sz="6400" dirty="0"/>
              <a:t>In maggio viene ancora trasferito alla </a:t>
            </a:r>
            <a:r>
              <a:rPr lang="it-IT" sz="6400" b="1" dirty="0"/>
              <a:t>filiale di Londra della </a:t>
            </a:r>
            <a:r>
              <a:rPr lang="it-IT" sz="6400" b="1" dirty="0" err="1"/>
              <a:t>Goupil</a:t>
            </a:r>
            <a:r>
              <a:rPr lang="it-IT" sz="6400" b="1" dirty="0"/>
              <a:t> </a:t>
            </a:r>
            <a:r>
              <a:rPr lang="it-IT" sz="6400" dirty="0"/>
              <a:t>in Southampton Street e vi resterà 2 anni. Abita in pensione dalla signora </a:t>
            </a:r>
            <a:r>
              <a:rPr lang="it-IT" sz="6400" b="1" dirty="0" err="1"/>
              <a:t>Loyer</a:t>
            </a:r>
            <a:r>
              <a:rPr lang="it-IT" sz="6400" dirty="0"/>
              <a:t>. Vedova di un pastore. Percepisce uno stipendio di </a:t>
            </a:r>
            <a:r>
              <a:rPr lang="it-IT" sz="6400" b="1" dirty="0"/>
              <a:t>90 sterline</a:t>
            </a:r>
            <a:r>
              <a:rPr lang="it-IT" sz="6400" dirty="0"/>
              <a:t> e quando può manda del denaro a casa. Ammira </a:t>
            </a:r>
            <a:r>
              <a:rPr lang="it-IT" sz="6400" i="1" dirty="0" err="1"/>
              <a:t>Millet</a:t>
            </a:r>
            <a:r>
              <a:rPr lang="it-IT" sz="6400" i="1" dirty="0"/>
              <a:t>, </a:t>
            </a:r>
            <a:r>
              <a:rPr lang="it-IT" sz="6400" i="1" dirty="0" err="1"/>
              <a:t>Meissonier</a:t>
            </a:r>
            <a:r>
              <a:rPr lang="it-IT" sz="6400" i="1" dirty="0"/>
              <a:t>, </a:t>
            </a:r>
            <a:r>
              <a:rPr lang="it-IT" sz="6400" i="1" dirty="0" err="1"/>
              <a:t>Boughton</a:t>
            </a:r>
            <a:r>
              <a:rPr lang="it-IT" sz="6400" dirty="0"/>
              <a:t>. Fa lunghe passeggiate sul Tamigi e schizza paesaggi che poi distrugge.</a:t>
            </a:r>
          </a:p>
          <a:p>
            <a:r>
              <a:rPr lang="it-IT" sz="6400" b="1" dirty="0"/>
              <a:t>1874</a:t>
            </a:r>
            <a:endParaRPr lang="it-IT" sz="6400" dirty="0"/>
          </a:p>
          <a:p>
            <a:r>
              <a:rPr lang="it-IT" sz="6400" dirty="0"/>
              <a:t>Si innamora di </a:t>
            </a:r>
            <a:r>
              <a:rPr lang="it-IT" sz="6400" b="1" dirty="0" smtClean="0"/>
              <a:t>Eugenie </a:t>
            </a:r>
            <a:r>
              <a:rPr lang="it-IT" sz="6400" b="1" dirty="0" err="1"/>
              <a:t>Loyer</a:t>
            </a:r>
            <a:r>
              <a:rPr lang="it-IT" sz="6400" dirty="0"/>
              <a:t>, la figlia delle pensionante. Lei era già fidanzata e la delusione è fortissima. Lo zio per farlo riprendere, lo fa trasferire a </a:t>
            </a:r>
            <a:r>
              <a:rPr lang="it-IT" sz="6400" b="1" dirty="0"/>
              <a:t>Parigi, nella sede centrale della </a:t>
            </a:r>
            <a:r>
              <a:rPr lang="it-IT" sz="6400" b="1" dirty="0" err="1"/>
              <a:t>Goupil</a:t>
            </a:r>
            <a:r>
              <a:rPr lang="it-IT" sz="6400" dirty="0"/>
              <a:t>. Legge tanto </a:t>
            </a:r>
            <a:r>
              <a:rPr lang="it-IT" sz="6400" i="1" dirty="0" err="1"/>
              <a:t>Michelet</a:t>
            </a:r>
            <a:r>
              <a:rPr lang="it-IT" sz="6400" i="1" dirty="0"/>
              <a:t> e </a:t>
            </a:r>
            <a:r>
              <a:rPr lang="it-IT" sz="6400" i="1" dirty="0" err="1"/>
              <a:t>Renan</a:t>
            </a:r>
            <a:r>
              <a:rPr lang="it-IT" sz="6400" i="1" dirty="0"/>
              <a:t> e ammira il seicento olandese</a:t>
            </a:r>
            <a:r>
              <a:rPr lang="it-IT" sz="6400" dirty="0"/>
              <a:t>, trascura il lavoro.</a:t>
            </a:r>
          </a:p>
          <a:p>
            <a:endParaRPr lang="it-IT" dirty="0"/>
          </a:p>
        </p:txBody>
      </p:sp>
    </p:spTree>
    <p:extLst>
      <p:ext uri="{BB962C8B-B14F-4D97-AF65-F5344CB8AC3E}">
        <p14:creationId xmlns:p14="http://schemas.microsoft.com/office/powerpoint/2010/main" val="3025314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3321</Words>
  <Application>Microsoft Office PowerPoint</Application>
  <PresentationFormat>Widescreen</PresentationFormat>
  <Paragraphs>170</Paragraphs>
  <Slides>73</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73</vt:i4>
      </vt:variant>
    </vt:vector>
  </HeadingPairs>
  <TitlesOfParts>
    <vt:vector size="80" baseType="lpstr">
      <vt:lpstr>Arial</vt:lpstr>
      <vt:lpstr>Calibri</vt:lpstr>
      <vt:lpstr>Calibri Light</vt:lpstr>
      <vt:lpstr>Century Gothic</vt:lpstr>
      <vt:lpstr>Meiryo</vt:lpstr>
      <vt:lpstr>Times New Roman</vt:lpstr>
      <vt:lpstr>Tema di Office</vt:lpstr>
      <vt:lpstr>Vincent Van Gogh</vt:lpstr>
      <vt:lpstr>Presentazione standard di PowerPoint</vt:lpstr>
      <vt:lpstr>Presentazione standard di PowerPoint</vt:lpstr>
      <vt:lpstr>I luoghi di Van Gogh in Olanda</vt:lpstr>
      <vt:lpstr>Il Belgio e la regione mineraria del Borinage</vt:lpstr>
      <vt:lpstr>Presentazione standard di PowerPoint</vt:lpstr>
      <vt:lpstr>Presentazione standard di PowerPoint</vt:lpstr>
      <vt:lpstr>Presentazione standard di PowerPoint</vt:lpstr>
      <vt:lpstr>Presentazione standard di PowerPoint</vt:lpstr>
      <vt:lpstr>Il collegio protestante di Zevenbergen (1864-66)  Dal gennaio 1861 al settembre 1864 Vincent van Gogh studiò alla scuola del paese e dal 1º ottobre 1864 frequentò un collegio della vicina Zevenbergen, dove apprese il francese, l'inglese, il tedesco e l'arte del disegno.</vt:lpstr>
      <vt:lpstr>L’istituto presbiteriale Hannik di Tilburg. 1866-68.  Van Gogh è il terzo da destra prima fila in basso</vt:lpstr>
      <vt:lpstr>Presentazione standard di PowerPoint</vt:lpstr>
      <vt:lpstr>Presentazione standard di PowerPoint</vt:lpstr>
      <vt:lpstr>Lo zio Vincent (zio Cent)</vt:lpstr>
      <vt:lpstr>Sede della Goupil a L’Aia</vt:lpstr>
      <vt:lpstr>Presentazione standard di PowerPoint</vt:lpstr>
      <vt:lpstr>Presentazione standard di PowerPoint</vt:lpstr>
      <vt:lpstr>Presentazione standard di PowerPoint</vt:lpstr>
      <vt:lpstr>La sede della Goupil a Londra in Bedford Street (foto del 2004)  vedi la storia completa della Goupil da spaziodi.it</vt:lpstr>
      <vt:lpstr>La Goupil &amp;Cie a Parigi </vt:lpstr>
      <vt:lpstr>Wasmes</vt:lpstr>
      <vt:lpstr>Wasmes,   casa Decrucq</vt:lpstr>
      <vt:lpstr>Dal film   «Brama di vivere»  con Kirk Douglas</vt:lpstr>
      <vt:lpstr>Presentazione standard di PowerPoint</vt:lpstr>
      <vt:lpstr>De Imitatione Christi</vt:lpstr>
      <vt:lpstr>Presentazione standard di PowerPoint</vt:lpstr>
      <vt:lpstr>Presentazione standard di PowerPoint</vt:lpstr>
      <vt:lpstr>La sede della Goupil a Bruxelles</vt:lpstr>
      <vt:lpstr>Presentazione standard di PowerPoint</vt:lpstr>
      <vt:lpstr>Presentazione standard di PowerPoint</vt:lpstr>
      <vt:lpstr>Presentazione standard di PowerPoint</vt:lpstr>
      <vt:lpstr>1879 - Fabbrica</vt:lpstr>
      <vt:lpstr>Nel Borinage van Gogh dormiva sulla paglia, in una baracca decadente (sull'esempio di san Francesco e dei minatori suoi condiscepoli), soccorreva i malati e aiutava i bisognosi, con i quali condivise l'acqua, il cibo, persino gli indumenti. Se questa totale devozione verso il prossimo valse a Vincent la stima incondizionata dei minatori, i suoi superiori furono indispettiti da un impegno sociale così smodato (che non solo insospettiva i benpensanti ma dava adito anche a rivendicazioni sociali) e perciò, una volta scaduti i sei mesi di prova, non gli rinnovarono il contratto di catechista: la glaciale motivazione del Consiglio Ecclesiastico fu «aveva preso troppo alla lettera il modello evangelico». </vt:lpstr>
      <vt:lpstr>Presentazione standard di PowerPoint</vt:lpstr>
      <vt:lpstr>Presentazione standard di PowerPoint</vt:lpstr>
      <vt:lpstr>Presentazione standard di PowerPoint</vt:lpstr>
      <vt:lpstr>Presentazione standard di PowerPoint</vt:lpstr>
      <vt:lpstr>Angelus di Millet - 1858   Parigi Museé d’Orsay</vt:lpstr>
      <vt:lpstr>Presentazione standard di PowerPoint</vt:lpstr>
      <vt:lpstr>Boughton, La lettera scarlatta Boughton, paesaggio</vt:lpstr>
      <vt:lpstr>Delacroix La morte di sardanapalo</vt:lpstr>
      <vt:lpstr>Adolphe Monticelli </vt:lpstr>
      <vt:lpstr>Daumier    vagone di terza classe</vt:lpstr>
      <vt:lpstr>Daumier  vagone di prima classe</vt:lpstr>
      <vt:lpstr>Canale - 1872</vt:lpstr>
      <vt:lpstr>Contadina che semina con una cesta - 1881</vt:lpstr>
      <vt:lpstr>Contadino con vanga - donna che agita il burro -  donna che cuce Etten - 1881</vt:lpstr>
      <vt:lpstr>1881  Donne e contadini di Etten</vt:lpstr>
      <vt:lpstr>1881, Etten</vt:lpstr>
      <vt:lpstr>Presentazione standard di PowerPoint</vt:lpstr>
      <vt:lpstr>Clasina (o Cristina) Maria Hornik,  detta Sien</vt:lpstr>
      <vt:lpstr>Dalle Lettere a Theo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marco marcucci</dc:creator>
  <cp:lastModifiedBy>marco marcucci</cp:lastModifiedBy>
  <cp:revision>38</cp:revision>
  <dcterms:created xsi:type="dcterms:W3CDTF">2017-10-09T16:15:46Z</dcterms:created>
  <dcterms:modified xsi:type="dcterms:W3CDTF">2017-10-28T17:34:41Z</dcterms:modified>
</cp:coreProperties>
</file>